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15CFB-75A0-49F8-9AAE-55C8C3C505AC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3AC1B-B791-4D03-9352-E3F45EF02048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commons.wikimedia.org/wiki/File:Civilizacion_etrusca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ivilizacion_etrusca.png" TargetMode="External"/><Relationship Id="rId2" Type="http://schemas.openxmlformats.org/officeDocument/2006/relationships/hyperlink" Target="http://es.wikipedia.org/wiki/Toscan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enciclopedia.us.es/index.php/Archivo:Mapa_del_Imperio_Romano.pn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isel"/>
          <p:cNvSpPr/>
          <p:nvPr/>
        </p:nvSpPr>
        <p:spPr>
          <a:xfrm>
            <a:off x="395536" y="476672"/>
            <a:ext cx="5328592" cy="5832648"/>
          </a:xfrm>
          <a:prstGeom prst="beve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>
                <a:solidFill>
                  <a:srgbClr val="002060"/>
                </a:solidFill>
              </a:rPr>
              <a:t>CRONOGRAMA PROFETICO</a:t>
            </a:r>
            <a:endParaRPr lang="es-CO" sz="4800" dirty="0">
              <a:solidFill>
                <a:srgbClr val="002060"/>
              </a:solidFill>
            </a:endParaRPr>
          </a:p>
        </p:txBody>
      </p:sp>
      <p:sp>
        <p:nvSpPr>
          <p:cNvPr id="83970" name="AutoShape 2" descr="data:image/jpeg;base64,/9j/4AAQSkZJRgABAQAAAQABAAD/2wCEAAkGBhMSEBUUExQWFBUVGRoYGRgWFxgcGRwYGhoYGh0cGBsaHiYgGRwjGxgZIC8gIycpLC0sFh4xNTAqNSYrLCkBCQoKDgwOGg8PGiwkHB0pKSopKSkpLCkpKSkqLCkpKSksKSkpKSwpLCkpKSkpLDYpLCksLCwpKSwpKSksLCkpLP/AABEIAIwAZQMBIgACEQEDEQH/xAAbAAACAwEBAQAAAAAAAAAAAAAEBgIDBQABB//EADkQAAECAwUFBwMDAgcAAAAAAAECEQADIQQSMUFRBWFxkaEGEyKBscHwMtHhI0LxBxQVM0NSYnKi/8QAGQEAAgMBAAAAAAAAAAAAAAAAAgQBAwUA/8QAIxEAAgICAQQCAwAAAAAAAAAAAAECEQMhMQQSIkEjUUJhcf/aAAwDAQACEQMRAD8ACtsq8lyQCAW68zC7+9JX4sDVsC2mdOkPFnWwYJvE1ywboOUJW0rCqWEnAKK0ncUKZt9Ck+cafUR9iWCV6HjtymXbLDKtEsG9Kor/AKqYV3ggc4+bqs5dupoOcOPZC3CYiZZ1/wCog3TooVA4FughTmAvhnnl5cIWcUMIGmS7uNNYZex21hIWq8HCmOOCklwfbzhbLln38vnpF8lZTugVphDptjtEZ1rsqwkAomhgd5G+Em4Qoijuc9I0rxC5ROIWk8i8Zs17yt7+fz2jiCMwO+g5fMYN2NZu9mBJLPXll80gHJsMCfb36wdsVzPQE0em/AvBwVyVgzfixwkWbu0sKDP26NHqTQ7+cW5K45abopJYBsY3Ioy7JppHR5fj2Do4nIVdbGrggQHtbZpnypqGZY/Wlhw5uhpieJTdIGoOsE3canWBtuX0ITMSfFLIUCIz8ke6JbjdSE2x2goWCCzEHe7+sdalkrUxxL7ql6vF1sshJWtKTdBqcWBql9NPKKZ8shKFYuPntGdxo0SlSc8cwTkGpTjF9hAvVyrA6zl8pF+z3v8AAOfJohnBNqmfqJGhBim1SWWeMTlpvLUoYio4aRJIv55RKRFgSWwqa4bo1OzCP13ZroJpGaoVqeIGlKRv9kpD3jhUJyrxOMX4I3kRVldQY0oLJCSPhiNqkuRkItUCCKg/jfHLmg4xrbszgCiY6PLTMSCxB5iOiyyS0jfThVjHtokmYhSCzMxJO6KalqiukWzAA4yatc/eEvQQo2e1mUtYa8D4VDIpGrfAYjaEIICQXcA4MQrMEHTrTgOtSkhZCXJcuwIYuabwwB844zAlAZBEwn92FxtPlIzmkm7NJPRmz5ZScYjZ5pSrw5gjnFlpvPUM+mEQscy7MQaUIxwxzbKKnyEMNm2TNKEzEyCEgG8sqJScWLYpA88BGStCkKLJIzFMq1Gohin9uLbL8PeXUswSEy7rbnSXELU2cpTOokAuNz6NhFtpgbK1gOS5/kGGfsd/lL1CxXyhZEjL4BjzaG7sbIaUogMCaE/aL+nj5lWd+BsTiQdS3kHgNc4CkGS5ZJFax5aJCbpcAkuKaxqpiCMWVPCyo0Nc46Cv8EoCioIzjo7uRZohJQ5JeoJ6QTJnBw4enLUxhItQAOePPXjGpYJoOrkA8dzQlFhOJn7WHdLE1A+rwq9iGjPVNDKXMQS6SEspmXkTiSAxhpnWITkqD3cGfXGsLthsqJiyibMElgbxYksMbozUch5wtnjTtDWGVqmYVpQQcQc6QPB9vQm+ooBSjIEuWFK7zi2+AYTZea+z7QuWgKDEGlUpUzHDxAseGsWbXtqp6wtX1BISAABQO1EgaxXY0IHdgqITMAK2qRdVWnBiOMMe1zY0Se5srrUtSSqcoNdZ2SnMCtW0i9RYFipNLMnT6uPwQx9k5pF9JISCyg/Lw8s4Gt2y0y5aQhV8n6lXTVTZbgIps1oMtKRmA++jlocxQcZWyjJ5RpDYpJDs9GPEZ4R5MN4VI3NHkoXpYW7uMoitBuY0xjRQiCC23CQknfdNI8iK0EKLAa11MexNItRhzGUcGHTgN0aWz5qRd4VbGMyfKKVXXB0INPKL5NoqlIrXnGatFzGGyoSokVu5xkdl9i/3doAJYfUTjQZVxxFI1rHNISrxBPhVUin0mm78xL+mamVOVpLPQOHOQ8PWAzMLCJu3ABOmJTgFMH3NrGQRGlOm3lqJxUSovvrAc6V4X1+5HtCs1exlBlnPiHD7Q47W7M9zY0TR+5YBcBw6SQ0I1jm65At0+0fV+0U/vNjAgYd0amrVS/pzi2M9aAa2Kd95TUpV/NqCMf6Vhw50LenKCbJbXABrAU2axPOvKHHJUmUpDRsWYSgocBj0OEEmWKg5Rhdn7WTNuirjPT8P1jfUnxeLkMIbxyTVik1UgJQGjmPIJu48Y6GCBQlpSQUlZDPdo6Sc3zA+8RsKjfAGfrEO7UfOLZEpiH1wEYyTux4aZNs7pCwoPeSakagwP/T+3sZsvJaFDoQBFQU6WcmjNpGNYJ3dTyBQPEZltP7IxcMFnJZRDUfRqb/J4ptKvCxo2Q4qp1i/aM0KWqmdAPlYFWA1cXMLt6aGEVSixh4lbWJsMyWRQoDcQceQhGesMtkmgyW1SYnD7QM0Y9ntJS5wjwzHby+c4izdfSKwrT5jHKT4Oo2ezdbQ4dgk14sBzNYcJZFSa8YXex8titRpgOTe3rDAVC8WD8BGn068EIZn5lbJGp4R0WIXU5R0NlQlWOyKUlS0n6GKnOR9Y5ywJbGGydZJatnIUlKHH1kAAhT1FMQ5au6ALNYUiWVLSFgijFlCuWUZsdobbohIDpEZG05JE0Fmer8C32his124wDDJ/ffAO3pClS0qyS3FnY8KwWWFxv6IxyqRg29BC3FLyXfrAs1BKaDD+PaNK0p/SSstmkDyxPWM1f0V5DUu3T1hGSG0R7oqUw34bn+0atkV+m+4/aKtgIe0pGTEf+TF8mgUBleHWJhGl3EN7oAm4Y/Hig0JoBp1+eUGLNBhjjTVzAsuUZiwAHdn4E/mBasngeOz0sSpCXxUHJbDQe/nBSJpGWJipEw3GYUpj5NEU4muUbkIUqM17bZcZp5mOikzKCOi2gaF+zXpaiHKcUqA6gjCN+Vab6EpYBsxuHvGPNlpSQAQos5UC6S9QwxByMaFnNBCkYouky+zJKSzOWy+UjpyFKlqTdBFQa6/zErxd2+GPXWFEeFzWr+2cG0V+xXmt3KksxSRVg9SRjGZ+16Gox8hQPiWjfVsxS1zh4RdQVkYuxB8PDeYwDLpWjB6cFaGkZeRUzRi7Ro9mJJNobRPXD7xLuyCsHxMVGnz40d2Wbv3JamAxH5wDQRPswCZiwzFag1XDHPNi5bgYKK+Nf1gfmzJnKoHoAPmeL+hgzs3Y78289QL3VgDpmYAtLsEg1LcagMBSGTYFjAlqWHDqLE43RTPfE4I92Rfo7K6iayJb1dtwy0iKZZ5xMIGjNvi2Wkj0jY4EQKalT0jyNBaVFq4UjoLuCoU0yyA5wdvONqwvq2v4gQGjZEhxlQloPWlkJIoavv4xV20Q3YTMULoLO2I/PzGKJyllSWCQatV8Rn6x7aAyRxbo8BKUwKswQAdMYGjki2zpRLtQT4yFSlgkXiSVPUBOoekLi5VAGbpUYktj5xqyLQr+4Sq9ViHYf7Vbv8AkYpHiWvKhNN60p94QmvJjsOER7PFIWn9qqgEAO7lsd0XbaUTJNHwAZy4ckkhgA7k+YjFkTiLRTXfkY3dvWcIsEqYCSqYuYC+AEsgAADLOtYrcvjOUfKxdSBfTWvhOTAt7Q52ayply0gFRFMT5vSFCyJecEmouj0EOPdAFIDtxPvDPRx5ZXnfAUwujWJJWH8UDy8PmkezVFvOH6FScxQehjoGUqPIOiT/2Q=="/>
          <p:cNvSpPr>
            <a:spLocks noChangeAspect="1" noChangeArrowheads="1"/>
          </p:cNvSpPr>
          <p:nvPr/>
        </p:nvSpPr>
        <p:spPr bwMode="auto">
          <a:xfrm>
            <a:off x="63500" y="-433388"/>
            <a:ext cx="657225" cy="914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83972" name="Picture 4" descr="http://languages.bibleschools.com/spanish/images/leg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429000"/>
            <a:ext cx="1944216" cy="282852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68144" y="1484784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 smtClean="0">
                <a:latin typeface="Algerian" pitchFamily="82" charset="0"/>
              </a:rPr>
              <a:t>Sus piernas de hierro</a:t>
            </a:r>
            <a:endParaRPr lang="es-CO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Sus piernas de hierro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4752528" cy="5257800"/>
          </a:xfrm>
        </p:spPr>
        <p:txBody>
          <a:bodyPr>
            <a:normAutofit lnSpcReduction="10000"/>
          </a:bodyPr>
          <a:lstStyle/>
          <a:p>
            <a:pPr algn="ctr" fontAlgn="base">
              <a:buNone/>
            </a:pPr>
            <a:r>
              <a:rPr lang="es-CO" dirty="0" smtClean="0"/>
              <a:t>  </a:t>
            </a:r>
            <a:r>
              <a:rPr lang="es-CO" sz="3600" dirty="0" smtClean="0"/>
              <a:t>“Y el</a:t>
            </a:r>
            <a:r>
              <a:rPr lang="es-CO" sz="3600" u="sng" dirty="0" smtClean="0"/>
              <a:t> reino cuarto</a:t>
            </a:r>
            <a:r>
              <a:rPr lang="es-CO" sz="3600" dirty="0" smtClean="0"/>
              <a:t> será fuerte como hierro; y como el hierro desmenuza y doma todas las cosas, y como el hierro que quebranta todas estas cosas, desmenuzará y quebrantará” </a:t>
            </a:r>
            <a:r>
              <a:rPr lang="es-CO" sz="3600" dirty="0" smtClean="0">
                <a:solidFill>
                  <a:srgbClr val="FF0000"/>
                </a:solidFill>
              </a:rPr>
              <a:t>(Da.2:40).</a:t>
            </a:r>
            <a:endParaRPr lang="es-CO" sz="3600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fluidodeconciencia.files.wordpress.com/2009/02/statue.gif?w=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484784"/>
            <a:ext cx="1944216" cy="5112568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5" name="4 Flecha derecha"/>
          <p:cNvSpPr/>
          <p:nvPr/>
        </p:nvSpPr>
        <p:spPr>
          <a:xfrm>
            <a:off x="5148064" y="5157192"/>
            <a:ext cx="1512168" cy="5566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4968552" cy="58539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b="1" u="sng" dirty="0" smtClean="0"/>
              <a:t>Comentario Bíblico Adventista Dice:</a:t>
            </a:r>
            <a:r>
              <a:rPr lang="es-CO" sz="3600" b="1" dirty="0" smtClean="0"/>
              <a:t> El </a:t>
            </a:r>
            <a:r>
              <a:rPr lang="es-CO" sz="3600" b="1" u="sng" dirty="0" smtClean="0"/>
              <a:t>Cuarto reino</a:t>
            </a:r>
            <a:r>
              <a:rPr lang="es-CO" sz="3600" dirty="0" smtClean="0"/>
              <a:t> no es la etapa posterior cuando se dividió el imperio de Alejandro,</a:t>
            </a:r>
          </a:p>
          <a:p>
            <a:pPr algn="ctr">
              <a:buNone/>
            </a:pPr>
            <a:r>
              <a:rPr lang="es-CO" sz="3600" dirty="0" smtClean="0"/>
              <a:t> </a:t>
            </a:r>
          </a:p>
          <a:p>
            <a:pPr algn="ctr">
              <a:buNone/>
            </a:pPr>
            <a:r>
              <a:rPr lang="es-CO" sz="3600" dirty="0" smtClean="0"/>
              <a:t>sino el siguiente imperio que conquistó al mundo macedónico.  </a:t>
            </a:r>
          </a:p>
        </p:txBody>
      </p:sp>
      <p:pic>
        <p:nvPicPr>
          <p:cNvPr id="3" name="Picture 12" descr="http://www.cyberspaceministry.org/Lessons/Truth/Lesson34/p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32656"/>
            <a:ext cx="2448272" cy="3168352"/>
          </a:xfrm>
          <a:prstGeom prst="rect">
            <a:avLst/>
          </a:prstGeom>
          <a:noFill/>
        </p:spPr>
      </p:pic>
      <p:pic>
        <p:nvPicPr>
          <p:cNvPr id="173058" name="Picture 2" descr="http://t3.gstatic.com/images?q=tbn:ANd9GcQULkptDnS3v0cr_SXE_X67TnfUAykL_nIZRRTn1vfJhjAI0WThF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789040"/>
            <a:ext cx="2398018" cy="2631555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>
            <a:off x="5220072" y="404664"/>
            <a:ext cx="1584176" cy="20162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b="1" dirty="0" smtClean="0"/>
              <a:t>No es esta</a:t>
            </a:r>
            <a:endParaRPr lang="es-CO" sz="2800" b="1" dirty="0"/>
          </a:p>
        </p:txBody>
      </p:sp>
      <p:sp>
        <p:nvSpPr>
          <p:cNvPr id="6" name="5 Flecha derecha"/>
          <p:cNvSpPr/>
          <p:nvPr/>
        </p:nvSpPr>
        <p:spPr>
          <a:xfrm>
            <a:off x="5220072" y="3645024"/>
            <a:ext cx="1728192" cy="20162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b="1" dirty="0" smtClean="0"/>
              <a:t>Es esta</a:t>
            </a:r>
            <a:endParaRPr lang="es-CO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730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906888" cy="604867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Es evidente que el reino que sucedió a los restos divididos del Imperio Macedónico de Alejandro fue lo que Gibbon ha llamado muy adecuadamente la “</a:t>
            </a:r>
            <a:r>
              <a:rPr lang="es-CO" u="sng" dirty="0" smtClean="0"/>
              <a:t>monarquía de hierro</a:t>
            </a:r>
            <a:r>
              <a:rPr lang="es-CO" dirty="0" smtClean="0"/>
              <a:t>” de Roma, </a:t>
            </a:r>
            <a:r>
              <a:rPr lang="es-CO" dirty="0" smtClean="0">
                <a:solidFill>
                  <a:srgbClr val="0070C0"/>
                </a:solidFill>
              </a:rPr>
              <a:t>aunque no era monarquía en el tiempo en que llegó a ser el principal poder del mundo.</a:t>
            </a:r>
          </a:p>
        </p:txBody>
      </p:sp>
      <p:pic>
        <p:nvPicPr>
          <p:cNvPr id="17410" name="Picture 2" descr="http://t3.gstatic.com/images?q=tbn:ANd9GcR1FJb9F5BpSPK1PKqvqkwkMCwsDOMD581z_Kw5du2I73VPgCiVzb1XwSa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692696"/>
            <a:ext cx="3707904" cy="5256584"/>
          </a:xfrm>
          <a:prstGeom prst="rect">
            <a:avLst/>
          </a:prstGeom>
          <a:noFill/>
        </p:spPr>
      </p:pic>
      <p:sp>
        <p:nvSpPr>
          <p:cNvPr id="4" name="3 Flecha derecha"/>
          <p:cNvSpPr/>
          <p:nvPr/>
        </p:nvSpPr>
        <p:spPr>
          <a:xfrm rot="19735327">
            <a:off x="4933601" y="3744026"/>
            <a:ext cx="2975560" cy="85241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b="1" dirty="0" smtClean="0"/>
              <a:t>Ubicación de Roma</a:t>
            </a:r>
            <a:endParaRPr lang="es-CO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04664"/>
            <a:ext cx="4968552" cy="6192688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000" u="sng" dirty="0" smtClean="0">
                <a:solidFill>
                  <a:srgbClr val="0070C0"/>
                </a:solidFill>
              </a:rPr>
              <a:t>Mucho antes de la tradicional fecha de 753 </a:t>
            </a:r>
            <a:r>
              <a:rPr lang="es-CO" sz="4000" dirty="0" smtClean="0"/>
              <a:t>a. C., Roma había sido establecida por tribus latinas (que hablaban el idioma español) que habían venido a Italia en oleadas sucesivas alrededor del tiempo en que otras tribus indoeuropeas se habían establecido en Grecia.  </a:t>
            </a:r>
          </a:p>
          <a:p>
            <a:endParaRPr lang="es-CO" dirty="0"/>
          </a:p>
        </p:txBody>
      </p:sp>
      <p:pic>
        <p:nvPicPr>
          <p:cNvPr id="16386" name="Picture 2" descr="Civilizacion etrusca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692696"/>
            <a:ext cx="3672408" cy="5328592"/>
          </a:xfrm>
          <a:prstGeom prst="rect">
            <a:avLst/>
          </a:prstGeom>
          <a:noFill/>
        </p:spPr>
      </p:pic>
      <p:sp>
        <p:nvSpPr>
          <p:cNvPr id="6" name="5 Flecha derecha"/>
          <p:cNvSpPr/>
          <p:nvPr/>
        </p:nvSpPr>
        <p:spPr>
          <a:xfrm>
            <a:off x="5148064" y="4149080"/>
            <a:ext cx="244827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4968552" cy="604867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Desde aproximadamente el siglo VIII a. C. hasta el V a. C. la ciudad-estado latina (de Roma) fue gobernada por reyes etruscos vecinos.</a:t>
            </a:r>
          </a:p>
          <a:p>
            <a:pPr>
              <a:buNone/>
            </a:pPr>
            <a:r>
              <a:rPr lang="es-CO" dirty="0" smtClean="0"/>
              <a:t> </a:t>
            </a:r>
          </a:p>
          <a:p>
            <a:pPr algn="ctr">
              <a:buNone/>
            </a:pPr>
            <a:r>
              <a:rPr lang="es-CO" dirty="0" smtClean="0"/>
              <a:t>     La civilización romana fue muy influida por los etruscos, que vinieron a Italia en el siglo X a. C., y especialmente por los griegos que llegaron dos siglos más tarde. </a:t>
            </a: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5508104" y="4941168"/>
            <a:ext cx="33843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Los etruscos fueron un pueblo de la antigüedad cuyo núcleo geográfico fue la </a:t>
            </a:r>
            <a:r>
              <a:rPr lang="es-ES" sz="2400" b="1" dirty="0" smtClean="0">
                <a:solidFill>
                  <a:srgbClr val="FF0000"/>
                </a:solidFill>
                <a:hlinkClick r:id="rId2" action="ppaction://hlinkfile" tooltip="Toscana"/>
              </a:rPr>
              <a:t>Toscana</a:t>
            </a:r>
            <a:r>
              <a:rPr lang="es-ES" sz="2400" b="1" dirty="0" smtClean="0">
                <a:solidFill>
                  <a:srgbClr val="FF0000"/>
                </a:solidFill>
              </a:rPr>
              <a:t>, a la cual dieron su nombre.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Civilizacion etrusc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76672"/>
            <a:ext cx="3779912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4464496" cy="633670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dirty="0" smtClean="0"/>
              <a:t>Por el año 500 a. C. el Estado romano se convirtió en república, y siguió siéndolo por casi 500 años. </a:t>
            </a:r>
          </a:p>
          <a:p>
            <a:pPr algn="ctr">
              <a:buNone/>
            </a:pPr>
            <a:endParaRPr lang="es-CO" sz="3600" dirty="0" smtClean="0"/>
          </a:p>
          <a:p>
            <a:pPr algn="ctr">
              <a:buNone/>
            </a:pPr>
            <a:r>
              <a:rPr lang="es-CO" sz="3600" dirty="0" smtClean="0"/>
              <a:t>     En el año 265 a. C. toda Italia estaba bajo el domino romano.</a:t>
            </a:r>
          </a:p>
        </p:txBody>
      </p:sp>
      <p:pic>
        <p:nvPicPr>
          <p:cNvPr id="14340" name="Picture 4" descr="http://t0.gstatic.com/images?q=tbn:ANd9GcT5SiVWwdGN-Fa-FNP5jZONCRbQn_hAHtzF9PgizmXtBaZJ9gizZ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76672"/>
            <a:ext cx="4032448" cy="5616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39552" y="404664"/>
            <a:ext cx="4176464" cy="417646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dirty="0" smtClean="0"/>
              <a:t> </a:t>
            </a:r>
            <a:r>
              <a:rPr lang="es-CO" sz="3200" dirty="0" smtClean="0"/>
              <a:t>En el 200 a. C.  Roma salió victoriosa de la lucha a muerte que había sostenido con su poderosa rival del norte de África, Cartago (originalmente una colonia fenicia). </a:t>
            </a:r>
            <a:endParaRPr lang="es-CO" sz="3200" dirty="0"/>
          </a:p>
        </p:txBody>
      </p:sp>
      <p:pic>
        <p:nvPicPr>
          <p:cNvPr id="175106" name="Picture 2" descr="http://t1.gstatic.com/images?q=tbn:ANd9GcSjse1hIyX0Dlv8F4IDUd3hzgE7tfyh7W1XEgdxAelXuH3jw9q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620688"/>
            <a:ext cx="4062586" cy="3960440"/>
          </a:xfrm>
          <a:prstGeom prst="rect">
            <a:avLst/>
          </a:prstGeom>
          <a:noFill/>
        </p:spPr>
      </p:pic>
      <p:sp>
        <p:nvSpPr>
          <p:cNvPr id="6" name="5 Flecha derecha"/>
          <p:cNvSpPr/>
          <p:nvPr/>
        </p:nvSpPr>
        <p:spPr>
          <a:xfrm rot="20167796">
            <a:off x="4644790" y="2497337"/>
            <a:ext cx="1918565" cy="3216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6 Flecha derecha"/>
          <p:cNvSpPr/>
          <p:nvPr/>
        </p:nvSpPr>
        <p:spPr>
          <a:xfrm rot="20887408">
            <a:off x="4809304" y="3281177"/>
            <a:ext cx="1399206" cy="35233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8" name="7 Rectángulo"/>
          <p:cNvSpPr/>
          <p:nvPr/>
        </p:nvSpPr>
        <p:spPr>
          <a:xfrm>
            <a:off x="251520" y="4869160"/>
            <a:ext cx="8640960" cy="181588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 Desde entonces Roma se hizo dueña del Mediterráneo occidental y era más poderosa que cualquiera de los Estados del oriente, aunque aún no se había enfrentado con ellos.</a:t>
            </a:r>
            <a:endParaRPr lang="es-CO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51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4392488" cy="612068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Desde entonces Roma primero dominó y luego absorbió, uno tras otro, a los tres reinos que quedaron de los sucesores de Alejandro (ver com. Dan_7:6),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y así llegó a ser el siguiente gran poder mundial después del de Alejandro.  </a:t>
            </a:r>
            <a:endParaRPr lang="es-CO" dirty="0"/>
          </a:p>
        </p:txBody>
      </p:sp>
      <p:pic>
        <p:nvPicPr>
          <p:cNvPr id="4" name="3 Imagen" descr="Sin títul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836712"/>
            <a:ext cx="4427984" cy="5760640"/>
          </a:xfrm>
          <a:prstGeom prst="rect">
            <a:avLst/>
          </a:prstGeom>
        </p:spPr>
      </p:pic>
      <p:sp>
        <p:nvSpPr>
          <p:cNvPr id="5" name="4 Flecha abajo"/>
          <p:cNvSpPr/>
          <p:nvPr/>
        </p:nvSpPr>
        <p:spPr>
          <a:xfrm rot="2541312">
            <a:off x="5509221" y="569414"/>
            <a:ext cx="2194163" cy="244612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Roma, en el territorio de un general</a:t>
            </a:r>
            <a:endParaRPr lang="es-CO" b="1" dirty="0"/>
          </a:p>
        </p:txBody>
      </p:sp>
      <p:sp>
        <p:nvSpPr>
          <p:cNvPr id="6" name="5 Flecha derecha"/>
          <p:cNvSpPr/>
          <p:nvPr/>
        </p:nvSpPr>
        <p:spPr>
          <a:xfrm rot="21227716">
            <a:off x="4506060" y="3958641"/>
            <a:ext cx="1655621" cy="129197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b="1" dirty="0" smtClean="0"/>
              <a:t>1) Venció a este</a:t>
            </a:r>
            <a:endParaRPr lang="es-CO" sz="2000" b="1" dirty="0"/>
          </a:p>
        </p:txBody>
      </p:sp>
      <p:sp>
        <p:nvSpPr>
          <p:cNvPr id="7" name="6 Flecha derecha"/>
          <p:cNvSpPr/>
          <p:nvPr/>
        </p:nvSpPr>
        <p:spPr>
          <a:xfrm rot="16877338">
            <a:off x="5653788" y="4607123"/>
            <a:ext cx="1555628" cy="1635217"/>
          </a:xfrm>
          <a:prstGeom prst="rightArrow">
            <a:avLst>
              <a:gd name="adj1" fmla="val 50000"/>
              <a:gd name="adj2" fmla="val 5447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b="1" dirty="0" smtClean="0"/>
              <a:t>2) Después a este</a:t>
            </a:r>
            <a:endParaRPr lang="es-CO" sz="2000" b="1" dirty="0"/>
          </a:p>
        </p:txBody>
      </p:sp>
      <p:sp>
        <p:nvSpPr>
          <p:cNvPr id="8" name="7 Flecha arriba"/>
          <p:cNvSpPr/>
          <p:nvPr/>
        </p:nvSpPr>
        <p:spPr>
          <a:xfrm rot="19057565">
            <a:off x="6944566" y="4665012"/>
            <a:ext cx="1849840" cy="1530103"/>
          </a:xfrm>
          <a:prstGeom prst="upArrow">
            <a:avLst>
              <a:gd name="adj1" fmla="val 50000"/>
              <a:gd name="adj2" fmla="val 45379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b="1" dirty="0" smtClean="0"/>
              <a:t>3) Luego este</a:t>
            </a:r>
            <a:endParaRPr lang="es-CO" sz="2000" b="1" dirty="0"/>
          </a:p>
        </p:txBody>
      </p:sp>
      <p:sp>
        <p:nvSpPr>
          <p:cNvPr id="9" name="8 Flecha abajo"/>
          <p:cNvSpPr/>
          <p:nvPr/>
        </p:nvSpPr>
        <p:spPr>
          <a:xfrm>
            <a:off x="7236296" y="1268760"/>
            <a:ext cx="2160240" cy="187220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b="1" dirty="0" smtClean="0"/>
              <a:t>4) Por ultimo este</a:t>
            </a:r>
            <a:endParaRPr lang="es-CO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474840" cy="5793507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En </a:t>
            </a:r>
            <a:r>
              <a:rPr lang="es-CO" dirty="0" smtClean="0">
                <a:solidFill>
                  <a:srgbClr val="FF0000"/>
                </a:solidFill>
              </a:rPr>
              <a:t>[Dan 7:6]</a:t>
            </a:r>
            <a:r>
              <a:rPr lang="es-CO" dirty="0" smtClean="0"/>
              <a:t> Roma es representada bajo el símbolo de un</a:t>
            </a:r>
            <a:r>
              <a:rPr lang="es-CO" b="1" dirty="0" smtClean="0"/>
              <a:t> leopardo.</a:t>
            </a:r>
          </a:p>
          <a:p>
            <a:pPr>
              <a:buNone/>
            </a:pPr>
            <a:endParaRPr lang="es-CO" b="1" dirty="0" smtClean="0"/>
          </a:p>
          <a:p>
            <a:pPr algn="ctr">
              <a:buNone/>
            </a:pPr>
            <a:r>
              <a:rPr lang="es-CO" b="1" dirty="0" smtClean="0"/>
              <a:t> </a:t>
            </a:r>
            <a:r>
              <a:rPr lang="es-CO" b="1" baseline="30000" dirty="0" smtClean="0"/>
              <a:t> </a:t>
            </a:r>
            <a:r>
              <a:rPr lang="es-CO" b="1" dirty="0" smtClean="0"/>
              <a:t>  Seguí observando, y de pronto vi otra bestia, semejante a una pantera, con cuatro alas de ave en el dorso. Esta bestia tenía cuatro cabezas, y le fue dado el poder</a:t>
            </a:r>
          </a:p>
        </p:txBody>
      </p:sp>
      <p:sp>
        <p:nvSpPr>
          <p:cNvPr id="177156" name="AutoShape 4" descr="data:image/jpeg;base64,/9j/4AAQSkZJRgABAQAAAQABAAD/2wBDAAkGBwgHBgkIBwgKCgkLDRYPDQwMDRsUFRAWIB0iIiAdHx8kKDQsJCYxJx8fLT0tMTU3Ojo6Iys/RD84QzQ5Ojf/2wBDAQoKCg0MDRoPDxo3JR8lNzc3Nzc3Nzc3Nzc3Nzc3Nzc3Nzc3Nzc3Nzc3Nzc3Nzc3Nzc3Nzc3Nzc3Nzc3Nzc3Nzf/wAARCACLALoDASIAAhEBAxEB/8QAHAAAAgIDAQEAAAAAAAAAAAAAAAUEBgEDBwII/8QAOxAAAgEDAwMDAgUCBQIGAwAAAQIDAAQRBRIhBhMxQVFhInEHFDKBkSOhFUJSscEzYiQlRNHh8GOC8f/EABsBAAIDAQEBAAAAAAAAAAAAAAACAQMEBQYH/8QAKhEAAgIBBAEDAwQDAAAAAAAAAAECEQMEEhMhMQVBUSJhcQYUI7EyQvD/2gAMAwEAAhEDEQA/AOb7DRsNSu3R26+t7iwi7DRsNSu3R26NwEXYaNhqV26O3RvAi7DRsNSu3R2/ao5AIuw0bDUrtfFY7fGTgVHIgI2w0bDUoxYwSCATgZrJhf8A0OTjONppXqMcVbkgImw1jZTe20e6uGwI9gB5ZvTim8HTlvEwa6dpCF+pB4yfmuXqfXtHg/2t/YbaypLE8jBY1LE+gGaZQ6FfzpuRFDeiMcHFWxbWAL2ba12rnJPls/epRsnMfclbYw54GCK85q/1VqJP+CKS+/YygvcpEuhX8d5+UMY74C7uCAMjI5xzxjxUa8s3tJO1I8bSD9Srk7fvxV41K2lurRPy9+42KTcBI8sV+/nwDzVXuYVnl7dlE4j9ZHbO75J+K6Hp3rObO08kkkvPX9v+khZRSE2w+xrOw1MaNAqhclvU+n7V57fxXp8eZTjaFIuw0bDUrt16jgLtgePJOOAKjLqceKO6bpAQtho2GpjQgEhecevvWO3TQyqcVJATez8Udn4pl2PijsfFZOUBb2fijs/FMlt2ZwiKWYnCqBkk1tuLS2haON7lhdc96ARgiP2y2fPxWLV+q6fSVyy8jwxyn4FHZHxR2firZaXumw6UIF0yC6n2DuzOMsz/AAK02WnWF3bvHulgumP9IyYI8+DjAGfH71x4fqzTOTUotL5LpaXIlZD6Z0q3vJ3NwUOzwjjIx7n4qxR6LYciK0tzGcBnZAd4+P8A3quWMaWFxLFOe2xYjOPXPjI+9WTS7gR7QZQFHO1vFcT1LV58meUnN17U+qFhGuzY+gaWYyTplvg+MJikWu6nZaVdbYbKCS72gbByVX2J96vVg9q8wLkzMVJCAcePNcs61T8v1BcNHCsZY52kmues2aX+Um1+WPJxaJEHWduqul7ocUsWf6jRzFGP88U7terug5LUNc22p2j4Awyb/wC4JrmcUmUYglyfOPT4rCl3CxbVHuDzipatdlNl4ues+nolP5Y34UElV7Qyw+5wK96X1LpWoSOzvHADxGLqcKX/AOP71Qb9HhJYlCAoCgY5/ao6RZXgDZUKKfZDkzsctvrLwNLawKIxkAwOpz49SaWTw38ZVpIBGzclpJVJ/wB65is1ygKpdTKnognKj+Aajt3JJWErFvhiWz+5peOJLk/B1g6i9jABJewwYUqzB1UkHyCfall/1Bp1vZi2VopjOfq24YDHIJPtn2rn8cZL4UKuOcf/ADW5lcMokxk+ef4pkqafwDn7UP7rVIZXjEsrSIg2KY0yFWoQ1AvLshgJHgEkc+3FQij7FRchjwcHOKmWUUIfbOzKucMyp9WK6j9Y1bjtjLal8CUNBbOZk/8AMbGIbFbdDlyD7Yx5rfP+VRUjsTdM2CJZJAFLftzih7SC8kVdGaeDaoBabYCTnOecgD4rZLBJbyMlxKssgALPFhgT9xVGnk9RmXNkf/fkZppEQxHGBghfBx5o7PxTEQ8c1nsfFe+wtY4KKEGfY+KwYPimnYpL1XZ3Mmmh7OYxSROHyGxkf8+lc3NqXjxuSV0QuzTPdJbXBQSujxjJaM8rkfb59K06QryOLy/uFZNxUqBgvjxn+axbXN1F0+8uoxRl1GIkiUjLE8E/fNe7a1Fraoty3dndVlYFgotsnIP74/tXz7W6qeqyynL8I6UNsIIkm9MCBE0y2uoZJAomiGGU+mKsFv05Z35kNnemzv1XJhmkyoOPP39KSvqMGrTPc6dHb2cErb+3LLgs58t485qLuFqksl1bNLuJSG67mF5GSp485GRWRQ7oaU7VskRsn52aKa3W4uIEDyRyDcGAP/uKa3K217pUmp2bLE8C5nhC4UD4NKlubdCGVt8chCLJjG1/UGvMXUkn+K22nXkIj0i2BaWNP/Ut6Bvjyf2qYSm5fgidKBZOnbpWnTvPsQjjbyce1H4ndLf4vYx6zoqn8zHGUkjAx3FA8/cYqLFYNII77Rw0sGSVTIJXB9farTptzczQd6Uj6Fzz4QDzW6MujJKPZ8+r/wBJgu5XPDD5ryJEOcY7ij9RHk1M1ZxNrl/LCFEck7FVXkAVCuUImVgu1SBuJGBn2qxlZ4u2YMndCcjgoOaIVDwB44iBnAx6+9ZeMiY5dTn0UePWvYZMgL+pvJU8ealEGrlAxaIAg4yMYA+a1lcvuwFJ8gHxUyaP+mG3n15B5PxWqCASr9DMw84HvUAmwhRSpUHdz9JxW1h/2kH1bjFbY7V/1tuVj8YqZaWGcdwuwHkAhTUtWSmQ4RGXOdxHuKZRKjOobES/6qtWjQ2FndWty2gtOYogGBufpkOMZYbfPNbb/S7e8dTY6WmmqshckTFy3x44HxVmPTZZyW1MFNJUVuBIVuAVk7wz6Zx/BA/3p3b2UaDcqEE88nmmsdjFHgxxIpxg7VAraIBXpNDo46e3Om/wJKVizsUdj4pn2Kx2K6nKLY07B9qq/W97LZ28McDhQ77XJ48g/wA1fOx8VVvxFsJJdBMiMoSJ9zK2P5HufT9zXB1uSUsEkmTF9lfsJ+9HDA6iQbNpC8cnww+c+leLu0Nvb3dtcF5ZW2MqHyDk5J+BSi1M8VpDeLJ9AYEEcHg8cVv6re8mVNUt5pAjQKFwc42+h9zXk1H6qN+6olg1zpsad0hDqdpqMcwVVluLdgNwz52/b2p/01oD3/TiT3GpREzR5/L4G1FPjI98c1yCe/mexhuJpXncnBjdsKD6HFSRqN4dFluLa6lhkE6wJboxIYFc55/ir+K19ynkXyW+7Y3Fndwo8fcRwRtGAdvGR+wqja9NNNeGRspIR9Sb8jPvV26gt1sIbOPmMzWcZ2lRjdznNUPU/olA37j6YHApcMUmxsr6VGdL1++sJYzG5IRs7c8H7+9XzWeqzqnT7HSrgWruQt0pB3NgeB7VzIheTggY/Vnmt1lcyCQKW+g8Ecc/er9quym3VEyIjB3qCAOcHz815MpdvpyUJ4JH+4qOtygkIA2nJ5HrXvuoEZgcZ8AUwluzYd8qlkkUbScDHmsNE3cXcvGMrgYwawgEgPDAHwceOK3dthCo3uW+Oc1NkM1xxqW2l8EHdnHj3qw6baxMu9tQiiVVPIjYZ9hnFedH0mO5bdMYnjCknEoU+PTPrVr6f6WupXaSUtbRRyiSFWi3bxjgkHjwTxz6Gnx4pTlSJfRo07QpL5SP8SSW1GN4QENn2P8A/as1vpsUFskCoCqknlR5JznFOYrNIk2RoqjyQq4GfevfY+K7eGEMa6XYlsVCAj0o7B9qa9j4o7HxWnlAVdj4o7HxTXsfFHY+KOYBV2PijsfFNex8VjsfFHMAzMPxVP8AxS0yW66aMsT7VtnMrgZywwRgD15IroHa+K1Xlil3aywSfpdccjPPof2NcnJPfFxCLpnz1ol6t0v5K4ARWwq/9ren96dQbLazn0y6cZdGaBh4U/8AHkVB6z02TQepJonVSZJA6tHHtHIB4GTjk+9Q4J5JpYJ7py+xuMn0+a4s47XZrjLcqFWmadLcrJE6cxHtnn9JpwLYQ6npsLdszNMgYL6KCCT/AGplPpE6NcTRaTcXkV5KJoL22fDIPVCo85z5pp0zoTzWl/Ne6XLZdjMyXlxIO42AfoA8gZ5ocu7ssU48eyuxJ1rq63F0YygdCCoYZyPjPpVMuP6UhznP+Yk8kVOv5CZ2LknnO0/5efWpnT6R3+qxpd2guVQZMa8dwf8A006WyJRJ7pFdZ1R8qWAxWGEeQYy+4nx6V0TXeizftBLpWnra90/VCsm/Zz78E8VAu+g2tY27dwGlCFigX9OPc5qOfH0mRxTbKZNHvcsqBPj3rV2pSQFH96ky4SYfQ5UHDDPmrDpWh2l5AJGuDExH1A84+xp5ZFBWwWPd0ivQS3MeB2zIucgFasujalpLOE1O0voRjaxgAcH9jipf+GRW0X0zCQKcKVHLH/ip9tZ2slmBNKveBLbVHIHtVXOvJcsC92WPoUdO3e5RJC91KFxbTQ7SjAZO3PLft7eK6AIPgYrjVvYtcTKbdezPE25Gjb6x/wDsK6L0VrN3N/4DWJUaQHEEzH6pPg+58nPxiuhp9bB/T4ZRkwyj2WDs/FZ7PxTDs/FY7PxW3lKLIHZ+KOz8Uw7NBh+KOULF/Z+KOz8VP7PxR2fijlCyB2fisdn4ph2fis9k0coWTu3R26mbB7UbB7Vh3kHOfxU6Xl1bTBfWkQaa2ifu8gHYBnIz7YP8+K4ZaSyFHj38ocGvrlowQQRkeoNcE/FLo6fSdSudRtI4ks5hlAOOQc7fv9RwPUCqciT7LIP2EGkdYalo0S26uXijX6CSfp9vWpGv/iFc63biO42wlV2/SpG7PuR+9VBwHP8ATYncOcHwa2paZVmcKMD/AC+uKp2RXkst+DTNCxPcDF94558mpGkRMs0RM72yklO6jlSP3HNQX3tkFm2g8VKsZ4BZj81GXjD52g8tTO6JVX2XiTVU042lxY6m9z23w/6huJHzyaaX2ovfWYtNMgjaa4/qsyjDKPXJPpVPvNWsjAgtrLtIcGJ5BycAZyfHmk17rrsyhGcOvBaJ9u7/AOKyvDu8GhZVFdmepdPFrfHbcRu3khOMVnSr6NpYoJQVizl3TzgD/f0pNcXb3DKGJwvpmmOmyNMNoB+rhQOB8k//AH1rQ4fSlIoU/quBZLa6SZlCxtHbsSQincceBk/NOYtSsI0WJrGFFXALkbXx7nikGisI+4zRttUYAPH7ipzzW0qElXEgGSMePmskl2ao906LFBpFos6PBKqbvZvH2qbHpQkSSIylLiNgVYnn4PuKrNu9xCrSglx5APO0/Ip1Dr/cRL5iW/ySJ4JPvVT3J2WuKfkv3RmuPfr/AIdqEhe/iBKsVb+og9ScYB5q0duuMtqgt9Ws9UtmkDRSo5VeNwGNy/YjI/eu06fdQahZQ3dq4eGVAyMDnIrq4M++PZzc+J45GtkCqWI4AzXLNR/Ee7g1JJLdIGtf09vb5+rkHnIbHHtXX2iVlKsAQRgg1ynqv8K7ibUXudAkiME2TJBcPtMTcY2EL+n7nI+aslN+xXBx9y8dO6vaa/pyXlp9J/TJETlo29j+1M+3XN9J6O6p6bjaW1kgnJXMgtpSrN/28gZxVi0bqeaKaS21hSvbcLI8mA0LHwHxwRg+ajmrpkuF9xZZu18UdupgQEUbB7VZvKzbRRRVQBWi7toLu2kt7iJJYpBtdHGQw9jW+igDkfUX4NxXdw50eeC3jclgZQcp644H1D7kfvXNupOl9Z6VeNL2ESCXJDKMjAOK+paT9T6LHrmlyWrbFl4aKRlzsYf8HwaRxTLFN+58oTuxiYlVYPjGBxWiO4aIAMvhvpOcGuhdUdG3+lq0txbukfq2MjJz64xVRbSN6EBwRxikT9mXbLX0i3UdQuLwRiRyET9I+fWlrcAg06fSppmIhiOVHpzmpdpBHoltPe3cStOoAhjk2kMT8fanTS8Iqkn7ieTS57dA93sg3eA55/imMVsLTEKSLKJMbZFzjHn1pFNPJcStLPI7u3lmOTVltIBILeUNtTYDhvtilyOl2Nh7lSG9qqmwkWL/AKgOfp8t4rZcFZYYhCAJMc+/7moUP5q0kV4yCBnAJ8g1lL8RXBcIYz52kcZ9RWNwfmzapV0WLSbpGgdblBskyrEef4pDJM+nX3aQ7lYZLeQfvUW5mB2i3uAG/Vmo0cstwypJsywJBXOTUxxpEvIhsb+UoI1ODv8A7VbelOqLvTC0NrexxptBMUiboySTkgcYPyKY9BfhYlzEmqdS9wrNGdtiGZCvOAzMDnJAzxjGf4v190H03fYMulwxnBBMGYi2cckqRk8cGr44XHuLoyzzxfUkQ7PrSR13S2PdX3tpQW/hsD+9NIOqLCQHvJc2zA4KyxZI+crkYP3qr3f4VWwAbTNXvLaUHIMgEgH7cH+9bF6B1aBttt1HIYRjaJYssPfkHH9qn+ZfDErC/sWpuoNLGdtzuPjCRsSf2xVD6y1O3vLmaWOLBaIQouBvk5PJH78etOJei9akwg1+JEzkkWxLfzuHzzTnQuj9O0i4N2d91eHzPOckePA8Dx96lLJPqXSFvHDuA9tUaO2iR/1KgDY9wK2bj/pNZHArNXlIUUUUAFFFFABWD45rNJurNaGh6LNeKm+XhIk92Pr9gMsfgUAZ6sVG6b1IPtx+Wf8AUeM44r5gdUg3pGSuT55IIFXPqHq7Xdd01ra7u4vy4YFliXYJPBwftwa36DpGl2lpJea2YuUDxrJyV9uPn3rLmyeGjZhg0mjn2pXV9FA3ZuNiKu2RRg5BpZaafcXmGdyiHwz85+1dP1LR9P1i3AjVCrgbSsRjPHz4P714n0LS8xKZe2cbRGnI4HNItSlHryDwNy+xz2fQ03hbW5aRycbGjxnjnBBp3bwiK2SJmDrEAvtmrC1pBbRSG0t4EduO4/1Mv2J8VE/KQCCdBKhm2ZB44+1RLLvVMeGPjdkPT7eO/uGglv7bT7dQd1xcsAoA+5GTnjFKDehHmt3TuhGwJSMbgD5Fbo7G4v0aK2gkkOeEjUtyf+a8Xej31mu+6sLmIf8A5IiuT8cU8IqhZzbfkbdJdLx9WamlhBPJBj6pJBEWCr/I+1dw6X/Drp/p51mitRcXa+J5xkr9h4FcR6Ok1Oz6ltG0W3Z7l3UbGHBGQSM+nA8+1fTq+PFaIJUZsjdgFAGBWaKKcrCiiigAooooAKKwaXSxakZHMd0ioWO0G2BwPvv5oAZUUUUAFFFFABULVtLtdWs3tr2MOjAgH1UkYyD6GptFAFGX8MdG/Lfl55rmeMAhQwjUjPqSF5P34+KQav8Ah9rZmlube5t7tV4itm+jKjhASeOATxwM11isYFK4pqmh45JI4tf9M9aSs0y6VuBUAwC6iCjAxwN9RtI/D7qnUklkuYLfTEONiynczckMcAnaePsc13LA9qMD2pFhgh/3E6o5Uv4SStDmXVonmEmRiHC7PUHnznFLL78G9Q75ksdUhAY8rJurtGBWcU3HETkl8lX6D6Ti6U0lrbes1zLJ3JpQMBj6Y+wqw3Fpb3UZiuYY5Y28pIgYH9jW7ArNMlSoVsXWehaVYS92y060gk/1xwqrfyKYCs0VJAUUUUAFFFFABRRRQBjNedx/1LXmcf0ZPsf9q1Lyo5Pj3oA//9k="/>
          <p:cNvSpPr>
            <a:spLocks noChangeAspect="1" noChangeArrowheads="1"/>
          </p:cNvSpPr>
          <p:nvPr/>
        </p:nvSpPr>
        <p:spPr bwMode="auto">
          <a:xfrm>
            <a:off x="63500" y="-419100"/>
            <a:ext cx="1171575" cy="876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77158" name="AutoShape 6" descr="data:image/jpeg;base64,/9j/4AAQSkZJRgABAQAAAQABAAD/2wBDAAkGBwgHBgkIBwgKCgkLDRYPDQwMDRsUFRAWIB0iIiAdHx8kKDQsJCYxJx8fLT0tMTU3Ojo6Iys/RD84QzQ5Ojf/2wBDAQoKCg0MDRoPDxo3JR8lNzc3Nzc3Nzc3Nzc3Nzc3Nzc3Nzc3Nzc3Nzc3Nzc3Nzc3Nzc3Nzc3Nzc3Nzc3Nzc3Nzf/wAARCACLALoDASIAAhEBAxEB/8QAHAAAAgIDAQEAAAAAAAAAAAAAAAUEBgEDBwII/8QAOxAAAgEDAwMDAgUCBQIGAwAAAQIDAAQRBRIhBhMxQVFhInEHFDKBkSOhFUJSscEzYiQlRNHh8GOC8f/EABsBAAIDAQEBAAAAAAAAAAAAAAACAQMEBQYH/8QAKhEAAgIBBAEDAwQDAAAAAAAAAAECEQMEEhMhMQVBUSJhcQYUI7EyQvD/2gAMAwEAAhEDEQA/AOb7DRsNSu3R26+t7iwi7DRsNSu3R26NwEXYaNhqV26O3RvAi7DRsNSu3R2/ao5AIuw0bDUrtfFY7fGTgVHIgI2w0bDUoxYwSCATgZrJhf8A0OTjONppXqMcVbkgImw1jZTe20e6uGwI9gB5ZvTim8HTlvEwa6dpCF+pB4yfmuXqfXtHg/2t/YbaypLE8jBY1LE+gGaZQ6FfzpuRFDeiMcHFWxbWAL2ba12rnJPls/epRsnMfclbYw54GCK85q/1VqJP+CKS+/YygvcpEuhX8d5+UMY74C7uCAMjI5xzxjxUa8s3tJO1I8bSD9Srk7fvxV41K2lurRPy9+42KTcBI8sV+/nwDzVXuYVnl7dlE4j9ZHbO75J+K6Hp3rObO08kkkvPX9v+khZRSE2w+xrOw1MaNAqhclvU+n7V57fxXp8eZTjaFIuw0bDUrt16jgLtgePJOOAKjLqceKO6bpAQtho2GpjQgEhecevvWO3TQyqcVJATez8Udn4pl2PijsfFZOUBb2fijs/FMlt2ZwiKWYnCqBkk1tuLS2haON7lhdc96ARgiP2y2fPxWLV+q6fSVyy8jwxyn4FHZHxR2firZaXumw6UIF0yC6n2DuzOMsz/AAK02WnWF3bvHulgumP9IyYI8+DjAGfH71x4fqzTOTUotL5LpaXIlZD6Z0q3vJ3NwUOzwjjIx7n4qxR6LYciK0tzGcBnZAd4+P8A3quWMaWFxLFOe2xYjOPXPjI+9WTS7gR7QZQFHO1vFcT1LV58meUnN17U+qFhGuzY+gaWYyTplvg+MJikWu6nZaVdbYbKCS72gbByVX2J96vVg9q8wLkzMVJCAcePNcs61T8v1BcNHCsZY52kmues2aX+Um1+WPJxaJEHWduqul7ocUsWf6jRzFGP88U7terug5LUNc22p2j4Awyb/wC4JrmcUmUYglyfOPT4rCl3CxbVHuDzipatdlNl4ues+nolP5Y34UElV7Qyw+5wK96X1LpWoSOzvHADxGLqcKX/AOP71Qb9HhJYlCAoCgY5/ao6RZXgDZUKKfZDkzsctvrLwNLawKIxkAwOpz49SaWTw38ZVpIBGzclpJVJ/wB65is1ygKpdTKnognKj+Aajt3JJWErFvhiWz+5peOJLk/B1g6i9jABJewwYUqzB1UkHyCfall/1Bp1vZi2VopjOfq24YDHIJPtn2rn8cZL4UKuOcf/ADW5lcMokxk+ef4pkqafwDn7UP7rVIZXjEsrSIg2KY0yFWoQ1AvLshgJHgEkc+3FQij7FRchjwcHOKmWUUIfbOzKucMyp9WK6j9Y1bjtjLal8CUNBbOZk/8AMbGIbFbdDlyD7Yx5rfP+VRUjsTdM2CJZJAFLftzih7SC8kVdGaeDaoBabYCTnOecgD4rZLBJbyMlxKssgALPFhgT9xVGnk9RmXNkf/fkZppEQxHGBghfBx5o7PxTEQ8c1nsfFe+wtY4KKEGfY+KwYPimnYpL1XZ3Mmmh7OYxSROHyGxkf8+lc3NqXjxuSV0QuzTPdJbXBQSujxjJaM8rkfb59K06QryOLy/uFZNxUqBgvjxn+axbXN1F0+8uoxRl1GIkiUjLE8E/fNe7a1Fraoty3dndVlYFgotsnIP74/tXz7W6qeqyynL8I6UNsIIkm9MCBE0y2uoZJAomiGGU+mKsFv05Z35kNnemzv1XJhmkyoOPP39KSvqMGrTPc6dHb2cErb+3LLgs58t485qLuFqksl1bNLuJSG67mF5GSp485GRWRQ7oaU7VskRsn52aKa3W4uIEDyRyDcGAP/uKa3K217pUmp2bLE8C5nhC4UD4NKlubdCGVt8chCLJjG1/UGvMXUkn+K22nXkIj0i2BaWNP/Ut6Bvjyf2qYSm5fgidKBZOnbpWnTvPsQjjbyce1H4ndLf4vYx6zoqn8zHGUkjAx3FA8/cYqLFYNII77Rw0sGSVTIJXB9farTptzczQd6Uj6Fzz4QDzW6MujJKPZ8+r/wBJgu5XPDD5ryJEOcY7ij9RHk1M1ZxNrl/LCFEck7FVXkAVCuUImVgu1SBuJGBn2qxlZ4u2YMndCcjgoOaIVDwB44iBnAx6+9ZeMiY5dTn0UePWvYZMgL+pvJU8ealEGrlAxaIAg4yMYA+a1lcvuwFJ8gHxUyaP+mG3n15B5PxWqCASr9DMw84HvUAmwhRSpUHdz9JxW1h/2kH1bjFbY7V/1tuVj8YqZaWGcdwuwHkAhTUtWSmQ4RGXOdxHuKZRKjOobES/6qtWjQ2FndWty2gtOYogGBufpkOMZYbfPNbb/S7e8dTY6WmmqshckTFy3x44HxVmPTZZyW1MFNJUVuBIVuAVk7wz6Zx/BA/3p3b2UaDcqEE88nmmsdjFHgxxIpxg7VAraIBXpNDo46e3Om/wJKVizsUdj4pn2Kx2K6nKLY07B9qq/W97LZ28McDhQ77XJ48g/wA1fOx8VVvxFsJJdBMiMoSJ9zK2P5HufT9zXB1uSUsEkmTF9lfsJ+9HDA6iQbNpC8cnww+c+leLu0Nvb3dtcF5ZW2MqHyDk5J+BSi1M8VpDeLJ9AYEEcHg8cVv6re8mVNUt5pAjQKFwc42+h9zXk1H6qN+6olg1zpsad0hDqdpqMcwVVluLdgNwz52/b2p/01oD3/TiT3GpREzR5/L4G1FPjI98c1yCe/mexhuJpXncnBjdsKD6HFSRqN4dFluLa6lhkE6wJboxIYFc55/ir+K19ynkXyW+7Y3Fndwo8fcRwRtGAdvGR+wqja9NNNeGRspIR9Sb8jPvV26gt1sIbOPmMzWcZ2lRjdznNUPU/olA37j6YHApcMUmxsr6VGdL1++sJYzG5IRs7c8H7+9XzWeqzqnT7HSrgWruQt0pB3NgeB7VzIheTggY/Vnmt1lcyCQKW+g8Ecc/er9quym3VEyIjB3qCAOcHz815MpdvpyUJ4JH+4qOtygkIA2nJ5HrXvuoEZgcZ8AUwluzYd8qlkkUbScDHmsNE3cXcvGMrgYwawgEgPDAHwceOK3dthCo3uW+Oc1NkM1xxqW2l8EHdnHj3qw6baxMu9tQiiVVPIjYZ9hnFedH0mO5bdMYnjCknEoU+PTPrVr6f6WupXaSUtbRRyiSFWi3bxjgkHjwTxz6Gnx4pTlSJfRo07QpL5SP8SSW1GN4QENn2P8A/as1vpsUFskCoCqknlR5JznFOYrNIk2RoqjyQq4GfevfY+K7eGEMa6XYlsVCAj0o7B9qa9j4o7HxWnlAVdj4o7HxTXsfFHY+KOYBV2PijsfFNex8VjsfFHMAzMPxVP8AxS0yW66aMsT7VtnMrgZywwRgD15IroHa+K1Xlil3aywSfpdccjPPof2NcnJPfFxCLpnz1ol6t0v5K4ARWwq/9ren96dQbLazn0y6cZdGaBh4U/8AHkVB6z02TQepJonVSZJA6tHHtHIB4GTjk+9Q4J5JpYJ7py+xuMn0+a4s47XZrjLcqFWmadLcrJE6cxHtnn9JpwLYQ6npsLdszNMgYL6KCCT/AGplPpE6NcTRaTcXkV5KJoL22fDIPVCo85z5pp0zoTzWl/Ne6XLZdjMyXlxIO42AfoA8gZ5ocu7ssU48eyuxJ1rq63F0YygdCCoYZyPjPpVMuP6UhznP+Yk8kVOv5CZ2LknnO0/5efWpnT6R3+qxpd2guVQZMa8dwf8A006WyJRJ7pFdZ1R8qWAxWGEeQYy+4nx6V0TXeizftBLpWnra90/VCsm/Zz78E8VAu+g2tY27dwGlCFigX9OPc5qOfH0mRxTbKZNHvcsqBPj3rV2pSQFH96ky4SYfQ5UHDDPmrDpWh2l5AJGuDExH1A84+xp5ZFBWwWPd0ivQS3MeB2zIucgFasujalpLOE1O0voRjaxgAcH9jipf+GRW0X0zCQKcKVHLH/ip9tZ2slmBNKveBLbVHIHtVXOvJcsC92WPoUdO3e5RJC91KFxbTQ7SjAZO3PLft7eK6AIPgYrjVvYtcTKbdezPE25Gjb6x/wDsK6L0VrN3N/4DWJUaQHEEzH6pPg+58nPxiuhp9bB/T4ZRkwyj2WDs/FZ7PxTDs/FY7PxW3lKLIHZ+KOz8Uw7NBh+KOULF/Z+KOz8VP7PxR2fijlCyB2fisdn4ph2fis9k0coWTu3R26mbB7UbB7Vh3kHOfxU6Xl1bTBfWkQaa2ifu8gHYBnIz7YP8+K4ZaSyFHj38ocGvrlowQQRkeoNcE/FLo6fSdSudRtI4ks5hlAOOQc7fv9RwPUCqciT7LIP2EGkdYalo0S26uXijX6CSfp9vWpGv/iFc63biO42wlV2/SpG7PuR+9VBwHP8ATYncOcHwa2paZVmcKMD/AC+uKp2RXkst+DTNCxPcDF94558mpGkRMs0RM72yklO6jlSP3HNQX3tkFm2g8VKsZ4BZj81GXjD52g8tTO6JVX2XiTVU042lxY6m9z23w/6huJHzyaaX2ovfWYtNMgjaa4/qsyjDKPXJPpVPvNWsjAgtrLtIcGJ5BycAZyfHmk17rrsyhGcOvBaJ9u7/AOKyvDu8GhZVFdmepdPFrfHbcRu3khOMVnSr6NpYoJQVizl3TzgD/f0pNcXb3DKGJwvpmmOmyNMNoB+rhQOB8k//AH1rQ4fSlIoU/quBZLa6SZlCxtHbsSQincceBk/NOYtSsI0WJrGFFXALkbXx7nikGisI+4zRttUYAPH7ipzzW0qElXEgGSMePmskl2ao906LFBpFos6PBKqbvZvH2qbHpQkSSIylLiNgVYnn4PuKrNu9xCrSglx5APO0/Ip1Dr/cRL5iW/ySJ4JPvVT3J2WuKfkv3RmuPfr/AIdqEhe/iBKsVb+og9ScYB5q0duuMtqgt9Ws9UtmkDRSo5VeNwGNy/YjI/eu06fdQahZQ3dq4eGVAyMDnIrq4M++PZzc+J45GtkCqWI4AzXLNR/Ee7g1JJLdIGtf09vb5+rkHnIbHHtXX2iVlKsAQRgg1ynqv8K7ibUXudAkiME2TJBcPtMTcY2EL+n7nI+aslN+xXBx9y8dO6vaa/pyXlp9J/TJETlo29j+1M+3XN9J6O6p6bjaW1kgnJXMgtpSrN/28gZxVi0bqeaKaS21hSvbcLI8mA0LHwHxwRg+ajmrpkuF9xZZu18UdupgQEUbB7VZvKzbRRRVQBWi7toLu2kt7iJJYpBtdHGQw9jW+igDkfUX4NxXdw50eeC3jclgZQcp644H1D7kfvXNupOl9Z6VeNL2ESCXJDKMjAOK+paT9T6LHrmlyWrbFl4aKRlzsYf8HwaRxTLFN+58oTuxiYlVYPjGBxWiO4aIAMvhvpOcGuhdUdG3+lq0txbukfq2MjJz64xVRbSN6EBwRxikT9mXbLX0i3UdQuLwRiRyET9I+fWlrcAg06fSppmIhiOVHpzmpdpBHoltPe3cStOoAhjk2kMT8fanTS8Iqkn7ieTS57dA93sg3eA55/imMVsLTEKSLKJMbZFzjHn1pFNPJcStLPI7u3lmOTVltIBILeUNtTYDhvtilyOl2Nh7lSG9qqmwkWL/AKgOfp8t4rZcFZYYhCAJMc+/7moUP5q0kV4yCBnAJ8g1lL8RXBcIYz52kcZ9RWNwfmzapV0WLSbpGgdblBskyrEef4pDJM+nX3aQ7lYZLeQfvUW5mB2i3uAG/Vmo0cstwypJsywJBXOTUxxpEvIhsb+UoI1ODv8A7VbelOqLvTC0NrexxptBMUiboySTkgcYPyKY9BfhYlzEmqdS9wrNGdtiGZCvOAzMDnJAzxjGf4v190H03fYMulwxnBBMGYi2cckqRk8cGr44XHuLoyzzxfUkQ7PrSR13S2PdX3tpQW/hsD+9NIOqLCQHvJc2zA4KyxZI+crkYP3qr3f4VWwAbTNXvLaUHIMgEgH7cH+9bF6B1aBttt1HIYRjaJYssPfkHH9qn+ZfDErC/sWpuoNLGdtzuPjCRsSf2xVD6y1O3vLmaWOLBaIQouBvk5PJH78etOJei9akwg1+JEzkkWxLfzuHzzTnQuj9O0i4N2d91eHzPOckePA8Dx96lLJPqXSFvHDuA9tUaO2iR/1KgDY9wK2bj/pNZHArNXlIUUUUAFFFFABWD45rNJurNaGh6LNeKm+XhIk92Pr9gMsfgUAZ6sVG6b1IPtx+Wf8AUeM44r5gdUg3pGSuT55IIFXPqHq7Xdd01ra7u4vy4YFliXYJPBwftwa36DpGl2lpJea2YuUDxrJyV9uPn3rLmyeGjZhg0mjn2pXV9FA3ZuNiKu2RRg5BpZaafcXmGdyiHwz85+1dP1LR9P1i3AjVCrgbSsRjPHz4P714n0LS8xKZe2cbRGnI4HNItSlHryDwNy+xz2fQ03hbW5aRycbGjxnjnBBp3bwiK2SJmDrEAvtmrC1pBbRSG0t4EduO4/1Mv2J8VE/KQCCdBKhm2ZB44+1RLLvVMeGPjdkPT7eO/uGglv7bT7dQd1xcsAoA+5GTnjFKDehHmt3TuhGwJSMbgD5Fbo7G4v0aK2gkkOeEjUtyf+a8Xej31mu+6sLmIf8A5IiuT8cU8IqhZzbfkbdJdLx9WamlhBPJBj6pJBEWCr/I+1dw6X/Drp/p51mitRcXa+J5xkr9h4FcR6Ok1Oz6ltG0W3Z7l3UbGHBGQSM+nA8+1fTq+PFaIJUZsjdgFAGBWaKKcrCiiigAooooAKKwaXSxakZHMd0ioWO0G2BwPvv5oAZUUUUAFFFFABULVtLtdWs3tr2MOjAgH1UkYyD6GptFAFGX8MdG/Lfl55rmeMAhQwjUjPqSF5P34+KQav8Ah9rZmlube5t7tV4itm+jKjhASeOATxwM11isYFK4pqmh45JI4tf9M9aSs0y6VuBUAwC6iCjAxwN9RtI/D7qnUklkuYLfTEONiynczckMcAnaePsc13LA9qMD2pFhgh/3E6o5Uv4SStDmXVonmEmRiHC7PUHnznFLL78G9Q75ksdUhAY8rJurtGBWcU3HETkl8lX6D6Ti6U0lrbes1zLJ3JpQMBj6Y+wqw3Fpb3UZiuYY5Y28pIgYH9jW7ArNMlSoVsXWehaVYS92y060gk/1xwqrfyKYCs0VJAUUUUAFFFFABRRRQBjNedx/1LXmcf0ZPsf9q1Lyo5Pj3oA//9k="/>
          <p:cNvSpPr>
            <a:spLocks noChangeAspect="1" noChangeArrowheads="1"/>
          </p:cNvSpPr>
          <p:nvPr/>
        </p:nvSpPr>
        <p:spPr bwMode="auto">
          <a:xfrm>
            <a:off x="63500" y="-419100"/>
            <a:ext cx="1171575" cy="876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77162" name="Picture 10" descr="http://www.centrorey.org/cuarta_bestia_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628800"/>
            <a:ext cx="3691830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71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gradFill>
            <a:gsLst>
              <a:gs pos="62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sz="3500" b="1" u="sng" dirty="0" smtClean="0">
                <a:solidFill>
                  <a:srgbClr val="FF0000"/>
                </a:solidFill>
              </a:rPr>
              <a:t>Observe los símbolos </a:t>
            </a:r>
            <a:endParaRPr lang="es-CO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dirty="0" smtClean="0"/>
              <a:t>1). La pantera es un animal feroz, se agazapa para no ser descubierta, y se aproxima lentamente a su presa, cuando esta a unos diez metros se lanza con remides para no perder su presa.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2). Así logro extender su dominio por toda Italia sin ser descubierta.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3). Las cuatro alas representan la rapidez conque logro vencer a sus cinco rivales, y así quedar sin contendor alguno para ser el futuro imperio mundial.  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194920" cy="3672407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</a:t>
            </a:r>
            <a:r>
              <a:rPr lang="es-CO" sz="4100" dirty="0" smtClean="0"/>
              <a:t>El leopardo es un animal feroz y carnívoro, notable por su velocidad y la agilidad de sus movimientos  </a:t>
            </a:r>
            <a:r>
              <a:rPr lang="es-CO" sz="4100" dirty="0" smtClean="0">
                <a:solidFill>
                  <a:srgbClr val="FF0000"/>
                </a:solidFill>
              </a:rPr>
              <a:t>(Hab.1:8).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4437112"/>
            <a:ext cx="8280920" cy="25545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dirty="0" smtClean="0"/>
              <a:t>“Sus caballos (de Roma) serán más ligeros que leopardos, y más feroces que lobos nocturnos, y sus jinetes se multiplicarán; vendrán de lejos sus jinetes, y volarán como águilas que se apresuran a devorar”.</a:t>
            </a:r>
          </a:p>
        </p:txBody>
      </p:sp>
      <p:pic>
        <p:nvPicPr>
          <p:cNvPr id="176130" name="Picture 2" descr="http://t0.gstatic.com/images?q=tbn:ANd9GcRST4DLlqcmqa93HQUohV19UtpY0jG-P2FvrNAxron5RVXHk0K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04664"/>
            <a:ext cx="3024336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1"/>
            <a:ext cx="8435280" cy="201622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Este cuarto imperio fue el que más duró y el más extenso de los cuatro, pues en el siglo II d. C. se extendía desde Inglaterra hasta el Eufrates.  </a:t>
            </a:r>
          </a:p>
        </p:txBody>
      </p:sp>
      <p:sp>
        <p:nvSpPr>
          <p:cNvPr id="178178" name="AutoShape 2" descr="data:image/jpeg;base64,/9j/4AAQSkZJRgABAQAAAQABAAD/2wCEAAkGBhQSERQUExIVFRUWGBYYGBgXGBgaGBgXGhcYGBsbGhgYHSYfGBwjHBcXHy8gIycpLCwsGB4xNTAqNSYrLCkBCQoKDgwOGg8PGi8kHyQsKiwvLCosLy8uKiwsKSwsLCwsLCwsLCwsLCwsLCwsLCwsLCwqLCwsLCwsLCwsLCwpLP/AABEIALoBDwMBIgACEQEDEQH/xAAbAAABBQEBAAAAAAAAAAAAAAAAAgMEBQYBB//EAD0QAAEDAgQDBgQEBQQBBQAAAAEAAhEDIQQSMUEFUXEGEyJhgZEyobHwQsHR4RQVUlPxI0NykjMkNGKC0v/EABkBAAIDAQAAAAAAAAAAAAAAAAAEAQIDBf/EADARAAICAQMDAgQEBwEAAAAAAAABAhEDEiExBCJBE1EUgbHwMmFxkTNCYqHB0eEj/9oADAMBAAIRAxEAPwD2M123GYCFFpafd/NExObWb/qlpbPkb7aLJHJuDvIHvqluwxvBG50XKI8Xpb3v+Sdr4prIzOiea2wwTx7kPnYzGMxdTOQSWwYgGI9tVK4RxXKcrySHHUnQ/omOL4hj6mZmkCTESb8/KFBWX8OXadhYo5MSTVG3KiNz7Pb9ev35rnCa+ei0nUS0+lvonP4FvmfVPxaONKLi6ZwCp/U1PUiYEkE7wmf5ezkfdNGkzYOI8jb56olKK5ZBOUPEMuRzuPkEs4kzYW85BSLkyTJ+XslM2SOmk9yyQCCbS1xOuo3PPRKpkU5HxOJJMfdkkhDWxos/iXXG5Okk0n5gCuVa4b5nYbqNkH+LLoaArPqVWyI0ne9cd46D9Ur+J8OhLulp5zySVxZR6ia5JpHA3SSTHMlKQhYNt8kghCFBIIQhAAhCEACEIQAIQhAAhCEACEIQByo/M7yGnInmhdbhXCwiNifpCdZhRv4j56egTssM5ybfBS6G8OJcTyEep/wo3aAt7q+sjL13+UqyDY0VLxXhY8TzUgk2DrDpOq306YaUaYa1ptmar8RpseGOdDiJvy6+iS3i9E/7reev3yUnFcOZmBdke6NRcAbX0m591GbwmiCSKTZPl6pRqtmdpSct0S8NxgGBTqXaJgO89Y5StpQqZmtdzAPuFicBgaLKmYsAmzi0XI5e628hoGgAHSyaxNtWc3q0k0qG8XUAbc629/2TKoO0fGQSALtBgRuT5m0KswnaprfhLyOWUwsM/c9vBEOmbhd7+xs0KnpdqaDhILo38Nhpv96LuOwzq4p1KTwAQCM2YRLmuzQNTALYMa66pWvcXqi3QqGnwrFx4sUZ/wDjbd0/h/49IQ3heLl2bEiPwgT5a20ibc7or8wL5Cr+EYaswP76oHkulsTZsC1xzVgoAEIQoAEIQgAQkVXQ0kXIBPy8lQYftNUOVpoOc527Q5rPiA3Btrfy0ClKwNEhZ/Edp6jWz/Cvk6AEnnrDeluU8lK4Xxo1ahYaTmw3NmM5T4ogSOUGd7qdLAtkIQqgCEIQAIQhAAhCEACEIQBLQhC7BkBKzGO72sc+R2T8IjQdFp0KJR1KjXFk9N2kZ/D9ni5oJdlJ2jT5qSOzbP63fJW6z9DjT6Zc2oC8gnUwR8lRxhHlG8cmbLelljQ4JTa4OEmNiZHXRZvH4mXOc51pNybC9lKx3FnvJhzmt5ae8aqpxOEa9paeo8josck1xEbwYprvnux54BjdRGtq57huTMdIkiLT97JnD4lzDkqSRoHRAt6f4hWEWku9dliN8lpwWuJLCBe4t7q6AWWwtTKQ4ag+601GsHNDhofuFlJHO6rHUtS8jiEJIcDoVQTFIQhAAhCEACEIQAIlCEACEIQAIQhAAhCEACEIQAIQhAAhCEAS0KDVLcx8ZBnYc76+ULgLf7rjpH3uu3pMSeqbjeNqMc3KYaRrG/UqywxFxnzHX0Tr2A6gHqJVJLwaY5KMrasxGI7T1qbnH/UdERAkEFszpGtlWDtC+oS7uajpAIN/EZI1iIgarbcU4OzI5zG5XC9pggbQs5fySmRSWzZ1cDhPugq+RWnjD7/+mqW+fS11JweKNTNmpuZliJ3kbJzEYsMEkG5gQCZOto8gSkHGMlozXc0vbrdouenTryWQzx5HatIPaWuH3zCRXwrSwM0AiIvp11ShiWnJB+IFw822/wD0EgY5hLPF8eYM1uWzPTTdBOxBfgadOGvqvk6STt06p7CZQx7m1Krx4nWdBs0mACN7bclOqUmn4gD1AP1SaNID4QAPIQgpLGpbPghDtaQ1rHCqC0ARqeQzOtc+ae4ZxrvCcge1zQCZsL7TupkqrfxZ7XvBoPIBIBG4BgbeseqKQKKgq8foaihxshvibJ5iydZxxsgEET6rJ/zh39ipOm/1i2qcq8QcGB4pGdwSBlF5knp9wq6EZPBifg3FOsHCQQQlArI0awc0OaZB3CvuCf8AjPU/QKjjQrm6dY46kyxQouM4g2nrcnYKvPHXbNb7lQotmUME5q0i6Qqinxz+pvsf1VnQrh4lpsoaaKzxTh+JDiEIUGYIQhAAhC4XRqpA6hcAJ0HqbfVJY+Zt+6s8ckraIsWhCFQkEIQgCQaLTq0eyO5b/SPZLQuzZkJbSA0AHQJSEIAFm+NYFlLLlm+YmTtZaRZjtQM7jTJIblAsecz7iyyyVp3Gulv1FRVYjDte2HaayCRHQjqfdNDhlMFpyCWgBpvIAkAA8rnrKifyASf9WplIAidhO/SB6LjOzrR/u1fLxaeQERsPZJnX39iZSwLW5QM3gnL4naGLa3HhFjyXBgaZyktBLfhO48Wa3K5S6GHyNawEnK0CSbkefmnnjTqEE0iuxnFRTeQ5pgCbAk+giN4mdbIwXGhUeGZHtJmJFoAm5TmMpV5JpuAsIk2HOWxczvKj5cXmuacGdNutpUlW3Za5AuimOSh4NtcPPeFhbltFjmn6a/Jars5REOdvIHQRKtCOp0Uy5fThqooHy0wbdQZXMoIIMGdRtHQrRVuCBz6rifiHhvo65Pzt6rN4gkNcQJcGkjzMSB7onDSRhzLIivqYN1A5qIlp+Jlo2uPndaTs7xdj6LyPw3I3Ejf1ELPvxrwKnhMtDS0ZXXloJuBcgkiBeycoVXMeRSaGsqjM85SHS3QGdJzA7aOWbVoMkNapFhWrFzi46lVWI4LmcXCq9hLp8MA6C076DpdJwGMrFre8YA4uYDYjwuZJNiRY2+qbfxSrkJFMlzTTBbldJ8ZD45w0Agi11NGnbRKwnDSx+bvXuEEZT8O1/l8ytJwMHxWMGL+aqOAPc/uzVaA4ky2DzMWPkAtYAqTfgV6nIlHQlydXC6FE4pVy0zBgyI90rg4qO8b4LSPDzBmNFOLHrYi4VDWTaeGkHMLn5D8im3tLRcj5yfSFMTVagDe4Ma/snpYotVXBhZELzyAEambdYCl08OBfU8z+XJRmvmIEmNAnaOHIIJt5ST6cljgX9Pz+/wDBLDGAGOfyjeUlJIg3knmd/wAvRKWOeVy4JQIQhLlgQhCAJL6gaJJAHMqtq9o6QJAl0akRA+alcTw2em4TEXB8xdebVWUXBxzVCGkWFtSRGl911Mk3Hg26fDHJbZ6C3j9I/wBQ9P0TjONUT+OOoI/JecsbQkkVKhvvcEyBAG+23mpnDHMAfkc4gG83IOUaegHzWXrMY+Eg/JvzxOl/cb7rN8VxTX1XFulh1gKsZxKmQCKjb8yAfY3XTjaf9xn/AGHLryKrPI5KqNcPTxxy1WPuVfV41Sb/ALgJ0AAJJN7DzsdVIdjGf3Wf9m7HrzSaFCkZc1rCb3EEzc67a/NZDTb8HMNVrVWzRw732JlxDQbc9De3oeSYfh8S6Mzm0ubY8Q9fvUr0eiZa2NIH0UDiGPptdlqMBiDJgm+kNNyPPSbJp4UctdZK+5FRwjs88sb3jrQL/id6beqvHcGpFuXJ67+6jjtHSmPENNWxYiQfZM0uO97Upin8DiNRc6z00V0oxMnkyZXzxuUvE6TqT8gGY5gJ2DdZPptuV3hPGiMxZpJaQQYMWkHfqFf8a4Z3gzNu4CCOY/VYmuDDKrS8U2Bx7qC3QFoGWJ152gaJeacJWh/FkWaFS39/9m3wFZ2QPaJabFupBnb6+qruM8HcQ80DLiDIt4CdNPVI7O8WDT3b3CS0OtMAm2uwN4nkr+phwfEw38tCmlWWO4hLV0+R6TzoYytSOV9IuYJ8QdJi9jOpFheJUzDcRp1D4HgnlutZisIK2oyVBvseqy/EOzzWvGZmVwIdLTAdBnbUSPklsmJwH8GdZNlz7DWPxL2CWU85kAgaxe4+Shu4vUtOGqTF40m0jS/+POJ+OpPcAGPyGQZibbiEjBUaoc41HhwMQAIj7usRl3Z3hnEXucZpuYWEfELG029bJI4jjQ4xiKZzF2UEAwJc7SNQHAdGjzmSDGrgJ5qNR4Sxj87ZzXv1MlGxSWNSq9xAbjXvbNRjrttBki2YAR1XoWEpZWNERAFvqs92fb/q66NMW19Vpk1hVKzndXLu0LhCH1gDBMLnft/qHulOpA6j7CadhmDUAesJjYSFiq2YtpP2V3vm/wBQ900W0+bdvxctN0r+EZ/SEbAOWcNiFHq0ctxpuOXmFIZTAEAQEpZzipKmBDXUqvRAEgRGvmElc7JjcHRonYIQhZEkisPC7ofosQ3p9Fr+LYsU6L3OMWgdTYfMrA4kMFUPNYNylhLZsQ3OLjq8ey6GbwOdFspP9CcafkB6D6rrANAIVQKLA6i7vqZ7oXv5k84HKbab6JxvBP8ATcwVCM5Be4RpJdA5aiSZKXOhb9iUOD0RMUxfXXlC4zg1EQBTEDQSYHpPqmm8Kd3oqGptDheCRTLARexkk+vklUeGua+m7vCcjAyIs4RDifMmD6BSR8h/Ddm6VQ5G0m3vuBbfVaThPZSnRvAuZyics8zOuil8H4b3bczvjPyHJSsbixSbmdMaWTUMairfJy82dzlphx9R9EJijiS/KWt8BBMmxHouY8vyHuvitGnO+ttFqKEiFTVsXRNdjgSTpb4eQmeuy7/E4sz/AKLB4gB4gSRa+sDf5WWcpCq7EBjmNDS8gkH4R5c72VJSqhjBBSu348Ghr9mQar6ja1RjnmXZSBpoFFd2N8QcMRUJEyHGQ6RF91eYkukZSB11Omn3uu0i+RmyxvGqu4JowjOUXaMTxrgLh4ZLJcCS0wHgETJ1PhERbZT8Bje6fmAnaFqq1BrxDgCPP7ssxxLhppEXkGYP6peUHDeJ0sWeOVaJ8/Uv6GIp1xbUbaOCrO1VU0sMXRncHCBF45Ap93BWlgdSd4gLEGxP5JzjnCnYigWB5Y+Jkc4uJ2m4kLd6nGhJaIzUk9jBs7Qi806gMT8O0mInciDHn5JTePNJ/wDHV2jmSfKfsX0SsJjH0nd3VaWxYEmR0Lvl+QWh4ZTa9xY78TSGnk7UfRJqNujrSm1HVZQU2jEks7up4RN2/wBWZlid/Lol1ezmUgl9Zu0EmDed9f2C3WDwRY2JzAXaDfxazMWvITHHHE0R4bki2sWv/lb+ikuRJdU5SqjO8C4XUpS6kXv8Uy6DFgI6WV9W7RCkJrsLPMXGsaa6qldxV9NsmoWtYD0A81BxldlVxY92ZzgHEGZI1BkaafJUU1FbWbTwPI+6vlyX9XtlRcCKbxnsQDGh315fVU1TiIqO+NrnHzB9o100Crf4CgcrQ1vjAcIOrWwZE7XHuu18PQokVC0BwnLEzoRp0JVJZHI0xYY490WJbpdWGF7Qmm4Nc4OkWaSAYG43KoMBiqtQ5nNDWEDKL5if0g6+SfxXD2VDLmmYieQmbKsZOL2NJwjkW6NbR7R0z8UtPLX6J0cdpf1EdQVhP5DS2DxaDBNx5yFOw9HK1rRMNAAkybCAtfWYt8FB/f8Aw1NLifeuLQIaIMnU3+Skqkwgeyk59Nmd5IABMCAbkn39YSqvFcQLjCEjYZ735iNt4nRLZJObtieWEYycYlyhVOH4nXNRjXYYta43dmBDRE39be6tlk1RmRO0mCNSlES0GXCYMDf0WQfweiTJpgm9yXb35rf4xs03gCZaRHOyzH8nqm2Q2jWAuhli200OdJkiotSopTwOiW5e6aBfnN9d1NYMojZV+L4Xi2PeBVa2XEw6XQDoBaBbrp6Js4PEwR3zCTuRpztl+/ou14Y9GS5SLddYwkgASTYJAK0XDOC5S17jfXLGh6q0IOTK5s0ca35LHCB+QZ4zReL/AGVWV+BVHOeRiHND3FxbE2va52n5BXK450CTYJ1qzh2U44PXj/3b9IFt73181YYHDvY0h9Q1DJIJEEDl981w8Upf3Gp2ri2NGZzgAdDOvTmoVEtP2HVFbw1geXx4iZ6HyCoTjn947JjaUPccrXzLZcXQ2ReGiI68gmcXjMQ2MuKY8jk2LxuQ2CJ5fNQ5LkvGE7pGqrUQ5MvwbBqY9Y+9FG4RxLNTptqPDqpBmBuJ9rJntBgqtQsFMSAHHaJ2mVbU0tiujuqWxPGFYfxSOohV/GnhzWU2eIzaDJED91ncVhMTTILqQykgTIiNzrI6LXcJwzRSYcomJki99VXU52mbuEcVTi7H8FhRTYGied+Z1T6FF4kavdnuQ01JEZjDQJvPpb1VhZu3bKXtPwxlcEZJIs86RIsQTvtbnCr8I19MBzBZlp1i0KZxQYtzKjhRaZAhubQtLjPxQbQPyVdwJlSo/LVaGGfDEOBESCRPOVjJJyTH8E//ADafj6Go4TxXvQQ4AOHz8wEriVVoLC4PsZlugEgGfK6R/BOGYNa0AkkQYI00jTT5qbh3OIOYaEjqOaYqhFtXaR55xDiFAudSfOUOvY5TEOAJG0RrCYbWw7XMd3hlgygSbAAi9pkA6TtpZantBwsZy/IC11zYRmPh+YhUVXh9KS40wSA7UTqZNjbVIzVM7OKWuKaEUsBTJpvbJLWtDHTo0Ax6EOvzSaHBWNdnd4yPhnbzjQk7lcHFaLABmizbRoC2R5AQVKwuKFRocx0tOhjzIPzBVODVJPYebGqqqnDKlslctAN4B8VxJJnWAdIS6vfgnK0O8R+ItAibRvprO8p/C1axce8phrIMOn8Ui0SdkUDaezIf8srEXxTtDIAN5jefpz5Jx3DqxBAxDvIxpaLX9f2srRugXVFk6EXfBKs08pMlqmvnbmNtuqzmHxBYZb/laHC187Q6IlZvtdnN6nE4y1eGOkwgGVxzZELjAbzz+/mq0tN+RQnIQhdYzKntBhmloeSQQYsJkFSeHYOmGAtAdI1Iuf06Kq43i+8eGNuG8t3ft+qpcJxlkxmqC4s0GSbzabRBm0rGWRRk9h7036S1Sr8jdNpgaADoAmMZxFlL4iZOwEn9lmsmKfPdsFEEfE57i46gSOY103T1DssO8bUqVX1HDmTBMQfOPJUfUKthaMY33cDuP445xIYcree5/RQy+o8XL3D1IV5TwDGmQ0fX6p9LyzNjazY4KoR/cytRjh+EjqISQPOVa4vj9Nr306lN4Am8S11m6f8AYjnI81Q43ibWHw06kToWwR8zPpJQm2M4+pjP8WwhvDWNfnDfFJMyZvr8k1iOLOY8g0nZZEOG+uY9BA6ypWGxQqMDmyASdRBsSD9FIUjNbbE3spxOjUeQLvLczZmcu+vUXWqVH2e4O1hNbI0OcIEATl1v1gK6e+ATyBKexpqKRxOoaeRtHKomBlzA6zEAdDqlgKPRxgdzHhDjO07HzXBjhkzxaYgxzj85WlMwJKFGOOAaHRqYFx53nlZOurQ0GNYt1MKKYDiZ/g2TOUTb5EkR7rhxYzFsGZA6yJ+S6MRdwy2aJJkcp09FNMBju2PJLal5vffzHpEJbcBH4ne/T9FDqYSi9jnlkbyHXk/IaruHoMYO8GexiM0g+fnAn2KnuLVGuSS7BEObld4Zl03JjQX803jOCsqOzXad4i/7qW3EAx5uIHpN+lkj+NHgmRmBPQATdVacuQjNxdoawfB6VNmUU2m8mWtuYidOVlCr9m25pYQxp/DFh0hW9CrmaHQRN7qv4jwl1V4OeGxpe3RVlFVVGmKbUr1UOYPAUmy0Q528wT+yq+0I8bQNA0QNhc7K7wOCFJuUGbyTzKzfa1udxY05TlaJvrM7eX1VMm0Dbp23mvnkiIVYOG4hwhteHTDfDNufVa/BcIa0DP4nb8p6JJtI6OTNGHJTEBrHVXg5Gaxq48hP12WgwONp1WzTcC0SLeRjTbS3MJ/IIiBHJVOL7OtzGpRJpVLnwmA4nnGnpzWbd8nNy5Xke5cIVC7i9agB/EMDm7vZfblaTNtB6q1wnEKdUeBwd5bjqDcahVaMSxq1MomJUZ7i7U25D8zulV6suyg/Dc9ToPvyXE3nytPSiiRwBIp0GtnK0CTJgASeacQky4IQhAAhCEAVOMfiw5/dtplsjLfxR4ZkEwfxfJWVDNlGeM0CY0nePJOIU2AlzAdQD1ULiPB2VWFo8BP4mi4vf9PVT0IuiVJrhmaGAxuHjuq5qsAjK+5gabGPTnsn2dp6gEVaQIvmykyBfa8nQ25q+Tb6LXagHqFvHPJclm4y5X7FThO1mFdmaZYfxAg6ZjqfXTzi60FOm0gECxIcI0mLH2VNjOBU3g2idjcexUzh+J7top1CGltmk6EDSD5aQmsefW6ZWeONXBk12GbAFxExBIieiWWAxO0H1CiY3FvGU0wHAkyQC6OQsRE38RsIVf8AzzEOAyYN0OaS0l2lhGa1tVtqMqLLE1qVMguIBkkbmTrZIw/EKVSQ113agyCbRb0CwdTjFYlxOHfN9dSfb781YYaoYBgtOsbg6+4WDzuzoR6OLjzv/Y2zaAiLkSDck6aarvcjluT6mf1KzlLj1URJDuoufUK1bx+lzcP/AKlarIn5Fp9Nkh4/YmfwrcobEAaQSI9UPwzTEjSI9LrlDGsf8LgfvkU8r2xdquTjGwABoLKFxGnWJYaTg0AOLgROY2yjynxCfNdq8ZpNMZpvBgEx1UsvHMKOSzTXKM7UxPEGMLntoCwJgzB0MX9d1m++xJcDUFMhzvHzi+l7nRa7tBjwG92DcwXeQ5dVS4TDmo8D7jcpbNKtjo9JDTFzf2iy4HhCBnPQfmVbpLGAAAaBKSLdiuSbnJyBCEKDM4q7E8ApPeHwWka5SQDYi8ddlZIU2AllMAQEpCEN2QCEIUEghCEACEIQAIQhAAhCEACEIQAJL2AiCJHmlIQBBPDcpzU3Fh9x7J1+IrOpxlaHEayfeI1UlC1jlnHZMu53+LcpWcDdu4D3K6eAkAw8eyuUKmpmvxWT3MzXwjmfEPXb3UHG1HgDu2hxkSCY8O8eZ0C2TmgiCJCp+I8LyjMzTccunkrqQ1i6lT7ZbMyn81ryQcPeNiTz36DT9VJPFcUQA6kSJH4rBpidTrqrBC01UM6L5Bce4/uUpzpjS33fmVIwdMPlh1N2/wDIbeot7KyVukyJS0x1NFbjMS2k0OcCZIFrm+/oJJ8gpXCu0VBpMl2Yj+k2Go9/yT2CoZngEW3HyWiFIch7BZz2W4p1WX+RDWAxzKzBUYZaZgxGhIPzBUhcAjRdWIgCEIUACEIQAIQhAAhCEACEIQAIQhAAhCEACEIQAIQhAAhCEACEIQAIQhAAuLqEAZziGFyPI2Nx0UZXPHB4W9fyVMtou0dnBNzgmwQChCsamn4Y1lRmfI3MbOtuP11ThZlMe3T9lD7NHwP/AOQ+iscX+H/l+RTWSOvHb9rODkWnI0vcbQhC5oAhCEACEIQB/9k="/>
          <p:cNvSpPr>
            <a:spLocks noChangeAspect="1" noChangeArrowheads="1"/>
          </p:cNvSpPr>
          <p:nvPr/>
        </p:nvSpPr>
        <p:spPr bwMode="auto">
          <a:xfrm>
            <a:off x="63500" y="-846138"/>
            <a:ext cx="2581275" cy="1771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78180" name="AutoShape 4" descr="data:image/jpeg;base64,/9j/4AAQSkZJRgABAQAAAQABAAD/2wCEAAkGBhQSERQUExIVFRUWGBYYGBgXGBgaGBgXGhcYGBsbGhgYHSYfGBwjHBcXHy8gIycpLCwsGB4xNTAqNSYrLCkBCQoKDgwOGg8PGi8kHyQsKiwvLCosLy8uKiwsKSwsLCwsLCwsLCwsLCwsLCwsLCwsLCwqLCwsLCwsLCwsLCwpLP/AABEIALoBDwMBIgACEQEDEQH/xAAbAAABBQEBAAAAAAAAAAAAAAAAAgMEBQYBB//EAD0QAAEDAgQDBgQEBQQBBQAAAAEAAhEDIQQSMUEFUXEGEyJhgZEyobHwQsHR4RQVUlPxI0NykjMkNGKC0v/EABkBAAIDAQAAAAAAAAAAAAAAAAAEAQIDBf/EADARAAICAQMDAgQEBwEAAAAAAAABAhEDEiExBCJBE1EUgbHwMmFxkTNCYqHB0eEj/9oADAMBAAIRAxEAPwD2M123GYCFFpafd/NExObWb/qlpbPkb7aLJHJuDvIHvqluwxvBG50XKI8Xpb3v+Sdr4prIzOiea2wwTx7kPnYzGMxdTOQSWwYgGI9tVK4RxXKcrySHHUnQ/omOL4hj6mZmkCTESb8/KFBWX8OXadhYo5MSTVG3KiNz7Pb9ev35rnCa+ei0nUS0+lvonP4FvmfVPxaONKLi6ZwCp/U1PUiYEkE7wmf5ezkfdNGkzYOI8jb56olKK5ZBOUPEMuRzuPkEs4kzYW85BSLkyTJ+XslM2SOmk9yyQCCbS1xOuo3PPRKpkU5HxOJJMfdkkhDWxos/iXXG5Okk0n5gCuVa4b5nYbqNkH+LLoaArPqVWyI0ne9cd46D9Ur+J8OhLulp5zySVxZR6ia5JpHA3SSTHMlKQhYNt8kghCFBIIQhAAhCEACEIQAIQhAAhCEACEIQByo/M7yGnInmhdbhXCwiNifpCdZhRv4j56egTssM5ybfBS6G8OJcTyEep/wo3aAt7q+sjL13+UqyDY0VLxXhY8TzUgk2DrDpOq306YaUaYa1ptmar8RpseGOdDiJvy6+iS3i9E/7reev3yUnFcOZmBdke6NRcAbX0m591GbwmiCSKTZPl6pRqtmdpSct0S8NxgGBTqXaJgO89Y5StpQqZmtdzAPuFicBgaLKmYsAmzi0XI5e628hoGgAHSyaxNtWc3q0k0qG8XUAbc629/2TKoO0fGQSALtBgRuT5m0KswnaprfhLyOWUwsM/c9vBEOmbhd7+xs0KnpdqaDhILo38Nhpv96LuOwzq4p1KTwAQCM2YRLmuzQNTALYMa66pWvcXqi3QqGnwrFx4sUZ/wDjbd0/h/49IQ3heLl2bEiPwgT5a20ibc7or8wL5Cr+EYaswP76oHkulsTZsC1xzVgoAEIQoAEIQgAQkVXQ0kXIBPy8lQYftNUOVpoOc527Q5rPiA3Btrfy0ClKwNEhZ/Edp6jWz/Cvk6AEnnrDeluU8lK4Xxo1ahYaTmw3NmM5T4ogSOUGd7qdLAtkIQqgCEIQAIQhAAhCEACEIQBLQhC7BkBKzGO72sc+R2T8IjQdFp0KJR1KjXFk9N2kZ/D9ni5oJdlJ2jT5qSOzbP63fJW6z9DjT6Zc2oC8gnUwR8lRxhHlG8cmbLelljQ4JTa4OEmNiZHXRZvH4mXOc51pNybC9lKx3FnvJhzmt5ae8aqpxOEa9paeo8josck1xEbwYprvnux54BjdRGtq57huTMdIkiLT97JnD4lzDkqSRoHRAt6f4hWEWku9dliN8lpwWuJLCBe4t7q6AWWwtTKQ4ag+601GsHNDhofuFlJHO6rHUtS8jiEJIcDoVQTFIQhAAhCEACEIQAIlCEACEIQAIQhAAhCEACEIQAIQhAAhCEAS0KDVLcx8ZBnYc76+ULgLf7rjpH3uu3pMSeqbjeNqMc3KYaRrG/UqywxFxnzHX0Tr2A6gHqJVJLwaY5KMrasxGI7T1qbnH/UdERAkEFszpGtlWDtC+oS7uajpAIN/EZI1iIgarbcU4OzI5zG5XC9pggbQs5fySmRSWzZ1cDhPugq+RWnjD7/+mqW+fS11JweKNTNmpuZliJ3kbJzEYsMEkG5gQCZOto8gSkHGMlozXc0vbrdouenTryWQzx5HatIPaWuH3zCRXwrSwM0AiIvp11ShiWnJB+IFw822/wD0EgY5hLPF8eYM1uWzPTTdBOxBfgadOGvqvk6STt06p7CZQx7m1Krx4nWdBs0mACN7bclOqUmn4gD1AP1SaNID4QAPIQgpLGpbPghDtaQ1rHCqC0ARqeQzOtc+ae4ZxrvCcge1zQCZsL7TupkqrfxZ7XvBoPIBIBG4BgbeseqKQKKgq8foaihxshvibJ5iydZxxsgEET6rJ/zh39ipOm/1i2qcq8QcGB4pGdwSBlF5knp9wq6EZPBifg3FOsHCQQQlArI0awc0OaZB3CvuCf8AjPU/QKjjQrm6dY46kyxQouM4g2nrcnYKvPHXbNb7lQotmUME5q0i6Qqinxz+pvsf1VnQrh4lpsoaaKzxTh+JDiEIUGYIQhAAhC4XRqpA6hcAJ0HqbfVJY+Zt+6s8ckraIsWhCFQkEIQgCQaLTq0eyO5b/SPZLQuzZkJbSA0AHQJSEIAFm+NYFlLLlm+YmTtZaRZjtQM7jTJIblAsecz7iyyyVp3Gulv1FRVYjDte2HaayCRHQjqfdNDhlMFpyCWgBpvIAkAA8rnrKifyASf9WplIAidhO/SB6LjOzrR/u1fLxaeQERsPZJnX39iZSwLW5QM3gnL4naGLa3HhFjyXBgaZyktBLfhO48Wa3K5S6GHyNawEnK0CSbkefmnnjTqEE0iuxnFRTeQ5pgCbAk+giN4mdbIwXGhUeGZHtJmJFoAm5TmMpV5JpuAsIk2HOWxczvKj5cXmuacGdNutpUlW3Za5AuimOSh4NtcPPeFhbltFjmn6a/Jars5REOdvIHQRKtCOp0Uy5fThqooHy0wbdQZXMoIIMGdRtHQrRVuCBz6rifiHhvo65Pzt6rN4gkNcQJcGkjzMSB7onDSRhzLIivqYN1A5qIlp+Jlo2uPndaTs7xdj6LyPw3I3Ejf1ELPvxrwKnhMtDS0ZXXloJuBcgkiBeycoVXMeRSaGsqjM85SHS3QGdJzA7aOWbVoMkNapFhWrFzi46lVWI4LmcXCq9hLp8MA6C076DpdJwGMrFre8YA4uYDYjwuZJNiRY2+qbfxSrkJFMlzTTBbldJ8ZD45w0Agi11NGnbRKwnDSx+bvXuEEZT8O1/l8ytJwMHxWMGL+aqOAPc/uzVaA4ky2DzMWPkAtYAqTfgV6nIlHQlydXC6FE4pVy0zBgyI90rg4qO8b4LSPDzBmNFOLHrYi4VDWTaeGkHMLn5D8im3tLRcj5yfSFMTVagDe4Ma/snpYotVXBhZELzyAEambdYCl08OBfU8z+XJRmvmIEmNAnaOHIIJt5ST6cljgX9Pz+/wDBLDGAGOfyjeUlJIg3knmd/wAvRKWOeVy4JQIQhLlgQhCAJL6gaJJAHMqtq9o6QJAl0akRA+alcTw2em4TEXB8xdebVWUXBxzVCGkWFtSRGl911Mk3Hg26fDHJbZ6C3j9I/wBQ9P0TjONUT+OOoI/JecsbQkkVKhvvcEyBAG+23mpnDHMAfkc4gG83IOUaegHzWXrMY+Eg/JvzxOl/cb7rN8VxTX1XFulh1gKsZxKmQCKjb8yAfY3XTjaf9xn/AGHLryKrPI5KqNcPTxxy1WPuVfV41Sb/ALgJ0AAJJN7DzsdVIdjGf3Wf9m7HrzSaFCkZc1rCb3EEzc67a/NZDTb8HMNVrVWzRw732JlxDQbc9De3oeSYfh8S6Mzm0ubY8Q9fvUr0eiZa2NIH0UDiGPptdlqMBiDJgm+kNNyPPSbJp4UctdZK+5FRwjs88sb3jrQL/id6beqvHcGpFuXJ67+6jjtHSmPENNWxYiQfZM0uO97Upin8DiNRc6z00V0oxMnkyZXzxuUvE6TqT8gGY5gJ2DdZPptuV3hPGiMxZpJaQQYMWkHfqFf8a4Z3gzNu4CCOY/VYmuDDKrS8U2Bx7qC3QFoGWJ152gaJeacJWh/FkWaFS39/9m3wFZ2QPaJabFupBnb6+qruM8HcQ80DLiDIt4CdNPVI7O8WDT3b3CS0OtMAm2uwN4nkr+phwfEw38tCmlWWO4hLV0+R6TzoYytSOV9IuYJ8QdJi9jOpFheJUzDcRp1D4HgnlutZisIK2oyVBvseqy/EOzzWvGZmVwIdLTAdBnbUSPklsmJwH8GdZNlz7DWPxL2CWU85kAgaxe4+Shu4vUtOGqTF40m0jS/+POJ+OpPcAGPyGQZibbiEjBUaoc41HhwMQAIj7usRl3Z3hnEXucZpuYWEfELG029bJI4jjQ4xiKZzF2UEAwJc7SNQHAdGjzmSDGrgJ5qNR4Sxj87ZzXv1MlGxSWNSq9xAbjXvbNRjrttBki2YAR1XoWEpZWNERAFvqs92fb/q66NMW19Vpk1hVKzndXLu0LhCH1gDBMLnft/qHulOpA6j7CadhmDUAesJjYSFiq2YtpP2V3vm/wBQ900W0+bdvxctN0r+EZ/SEbAOWcNiFHq0ctxpuOXmFIZTAEAQEpZzipKmBDXUqvRAEgRGvmElc7JjcHRonYIQhZEkisPC7ofosQ3p9Fr+LYsU6L3OMWgdTYfMrA4kMFUPNYNylhLZsQ3OLjq8ey6GbwOdFspP9CcafkB6D6rrANAIVQKLA6i7vqZ7oXv5k84HKbab6JxvBP8ATcwVCM5Be4RpJdA5aiSZKXOhb9iUOD0RMUxfXXlC4zg1EQBTEDQSYHpPqmm8Kd3oqGptDheCRTLARexkk+vklUeGua+m7vCcjAyIs4RDifMmD6BSR8h/Ddm6VQ5G0m3vuBbfVaThPZSnRvAuZyics8zOuil8H4b3bczvjPyHJSsbixSbmdMaWTUMairfJy82dzlphx9R9EJijiS/KWt8BBMmxHouY8vyHuvitGnO+ttFqKEiFTVsXRNdjgSTpb4eQmeuy7/E4sz/AKLB4gB4gSRa+sDf5WWcpCq7EBjmNDS8gkH4R5c72VJSqhjBBSu348Ghr9mQar6ja1RjnmXZSBpoFFd2N8QcMRUJEyHGQ6RF91eYkukZSB11Omn3uu0i+RmyxvGqu4JowjOUXaMTxrgLh4ZLJcCS0wHgETJ1PhERbZT8Bje6fmAnaFqq1BrxDgCPP7ssxxLhppEXkGYP6peUHDeJ0sWeOVaJ8/Uv6GIp1xbUbaOCrO1VU0sMXRncHCBF45Ap93BWlgdSd4gLEGxP5JzjnCnYigWB5Y+Jkc4uJ2m4kLd6nGhJaIzUk9jBs7Qi806gMT8O0mInciDHn5JTePNJ/wDHV2jmSfKfsX0SsJjH0nd3VaWxYEmR0Lvl+QWh4ZTa9xY78TSGnk7UfRJqNujrSm1HVZQU2jEks7up4RN2/wBWZlid/Lol1ezmUgl9Zu0EmDed9f2C3WDwRY2JzAXaDfxazMWvITHHHE0R4bki2sWv/lb+ikuRJdU5SqjO8C4XUpS6kXv8Uy6DFgI6WV9W7RCkJrsLPMXGsaa6qldxV9NsmoWtYD0A81BxldlVxY92ZzgHEGZI1BkaafJUU1FbWbTwPI+6vlyX9XtlRcCKbxnsQDGh315fVU1TiIqO+NrnHzB9o100Crf4CgcrQ1vjAcIOrWwZE7XHuu18PQokVC0BwnLEzoRp0JVJZHI0xYY490WJbpdWGF7Qmm4Nc4OkWaSAYG43KoMBiqtQ5nNDWEDKL5if0g6+SfxXD2VDLmmYieQmbKsZOL2NJwjkW6NbR7R0z8UtPLX6J0cdpf1EdQVhP5DS2DxaDBNx5yFOw9HK1rRMNAAkybCAtfWYt8FB/f8Aw1NLifeuLQIaIMnU3+Skqkwgeyk59Nmd5IABMCAbkn39YSqvFcQLjCEjYZ735iNt4nRLZJObtieWEYycYlyhVOH4nXNRjXYYta43dmBDRE39be6tlk1RmRO0mCNSlES0GXCYMDf0WQfweiTJpgm9yXb35rf4xs03gCZaRHOyzH8nqm2Q2jWAuhli200OdJkiotSopTwOiW5e6aBfnN9d1NYMojZV+L4Xi2PeBVa2XEw6XQDoBaBbrp6Js4PEwR3zCTuRpztl+/ou14Y9GS5SLddYwkgASTYJAK0XDOC5S17jfXLGh6q0IOTK5s0ca35LHCB+QZ4zReL/AGVWV+BVHOeRiHND3FxbE2va52n5BXK450CTYJ1qzh2U44PXj/3b9IFt73181YYHDvY0h9Q1DJIJEEDl981w8Upf3Gp2ri2NGZzgAdDOvTmoVEtP2HVFbw1geXx4iZ6HyCoTjn947JjaUPccrXzLZcXQ2ReGiI68gmcXjMQ2MuKY8jk2LxuQ2CJ5fNQ5LkvGE7pGqrUQ5MvwbBqY9Y+9FG4RxLNTptqPDqpBmBuJ9rJntBgqtQsFMSAHHaJ2mVbU0tiujuqWxPGFYfxSOohV/GnhzWU2eIzaDJED91ncVhMTTILqQykgTIiNzrI6LXcJwzRSYcomJki99VXU52mbuEcVTi7H8FhRTYGied+Z1T6FF4kavdnuQ01JEZjDQJvPpb1VhZu3bKXtPwxlcEZJIs86RIsQTvtbnCr8I19MBzBZlp1i0KZxQYtzKjhRaZAhubQtLjPxQbQPyVdwJlSo/LVaGGfDEOBESCRPOVjJJyTH8E//ADafj6Go4TxXvQQ4AOHz8wEriVVoLC4PsZlugEgGfK6R/BOGYNa0AkkQYI00jTT5qbh3OIOYaEjqOaYqhFtXaR55xDiFAudSfOUOvY5TEOAJG0RrCYbWw7XMd3hlgygSbAAi9pkA6TtpZantBwsZy/IC11zYRmPh+YhUVXh9KS40wSA7UTqZNjbVIzVM7OKWuKaEUsBTJpvbJLWtDHTo0Ax6EOvzSaHBWNdnd4yPhnbzjQk7lcHFaLABmizbRoC2R5AQVKwuKFRocx0tOhjzIPzBVODVJPYebGqqqnDKlslctAN4B8VxJJnWAdIS6vfgnK0O8R+ItAibRvprO8p/C1axce8phrIMOn8Ui0SdkUDaezIf8srEXxTtDIAN5jefpz5Jx3DqxBAxDvIxpaLX9f2srRugXVFk6EXfBKs08pMlqmvnbmNtuqzmHxBYZb/laHC187Q6IlZvtdnN6nE4y1eGOkwgGVxzZELjAbzz+/mq0tN+RQnIQhdYzKntBhmloeSQQYsJkFSeHYOmGAtAdI1Iuf06Kq43i+8eGNuG8t3ft+qpcJxlkxmqC4s0GSbzabRBm0rGWRRk9h7036S1Sr8jdNpgaADoAmMZxFlL4iZOwEn9lmsmKfPdsFEEfE57i46gSOY103T1DssO8bUqVX1HDmTBMQfOPJUfUKthaMY33cDuP445xIYcree5/RQy+o8XL3D1IV5TwDGmQ0fX6p9LyzNjazY4KoR/cytRjh+EjqISQPOVa4vj9Nr306lN4Am8S11m6f8AYjnI81Q43ibWHw06kToWwR8zPpJQm2M4+pjP8WwhvDWNfnDfFJMyZvr8k1iOLOY8g0nZZEOG+uY9BA6ypWGxQqMDmyASdRBsSD9FIUjNbbE3spxOjUeQLvLczZmcu+vUXWqVH2e4O1hNbI0OcIEATl1v1gK6e+ATyBKexpqKRxOoaeRtHKomBlzA6zEAdDqlgKPRxgdzHhDjO07HzXBjhkzxaYgxzj85WlMwJKFGOOAaHRqYFx53nlZOurQ0GNYt1MKKYDiZ/g2TOUTb5EkR7rhxYzFsGZA6yJ+S6MRdwy2aJJkcp09FNMBju2PJLal5vffzHpEJbcBH4ne/T9FDqYSi9jnlkbyHXk/IaruHoMYO8GexiM0g+fnAn2KnuLVGuSS7BEObld4Zl03JjQX803jOCsqOzXad4i/7qW3EAx5uIHpN+lkj+NHgmRmBPQATdVacuQjNxdoawfB6VNmUU2m8mWtuYidOVlCr9m25pYQxp/DFh0hW9CrmaHQRN7qv4jwl1V4OeGxpe3RVlFVVGmKbUr1UOYPAUmy0Q528wT+yq+0I8bQNA0QNhc7K7wOCFJuUGbyTzKzfa1udxY05TlaJvrM7eX1VMm0Dbp23mvnkiIVYOG4hwhteHTDfDNufVa/BcIa0DP4nb8p6JJtI6OTNGHJTEBrHVXg5Gaxq48hP12WgwONp1WzTcC0SLeRjTbS3MJ/IIiBHJVOL7OtzGpRJpVLnwmA4nnGnpzWbd8nNy5Xke5cIVC7i9agB/EMDm7vZfblaTNtB6q1wnEKdUeBwd5bjqDcahVaMSxq1MomJUZ7i7U25D8zulV6suyg/Dc9ToPvyXE3nytPSiiRwBIp0GtnK0CTJgASeacQky4IQhAAhCEAVOMfiw5/dtplsjLfxR4ZkEwfxfJWVDNlGeM0CY0nePJOIU2AlzAdQD1ULiPB2VWFo8BP4mi4vf9PVT0IuiVJrhmaGAxuHjuq5qsAjK+5gabGPTnsn2dp6gEVaQIvmykyBfa8nQ25q+Tb6LXagHqFvHPJclm4y5X7FThO1mFdmaZYfxAg6ZjqfXTzi60FOm0gECxIcI0mLH2VNjOBU3g2idjcexUzh+J7top1CGltmk6EDSD5aQmsefW6ZWeONXBk12GbAFxExBIieiWWAxO0H1CiY3FvGU0wHAkyQC6OQsRE38RsIVf8AzzEOAyYN0OaS0l2lhGa1tVtqMqLLE1qVMguIBkkbmTrZIw/EKVSQ113agyCbRb0CwdTjFYlxOHfN9dSfb781YYaoYBgtOsbg6+4WDzuzoR6OLjzv/Y2zaAiLkSDck6aarvcjluT6mf1KzlLj1URJDuoufUK1bx+lzcP/AKlarIn5Fp9Nkh4/YmfwrcobEAaQSI9UPwzTEjSI9LrlDGsf8LgfvkU8r2xdquTjGwABoLKFxGnWJYaTg0AOLgROY2yjynxCfNdq8ZpNMZpvBgEx1UsvHMKOSzTXKM7UxPEGMLntoCwJgzB0MX9d1m++xJcDUFMhzvHzi+l7nRa7tBjwG92DcwXeQ5dVS4TDmo8D7jcpbNKtjo9JDTFzf2iy4HhCBnPQfmVbpLGAAAaBKSLdiuSbnJyBCEKDM4q7E8ApPeHwWka5SQDYi8ddlZIU2AllMAQEpCEN2QCEIUEghCEACEIQAIQhAAhCEACEIQAJL2AiCJHmlIQBBPDcpzU3Fh9x7J1+IrOpxlaHEayfeI1UlC1jlnHZMu53+LcpWcDdu4D3K6eAkAw8eyuUKmpmvxWT3MzXwjmfEPXb3UHG1HgDu2hxkSCY8O8eZ0C2TmgiCJCp+I8LyjMzTccunkrqQ1i6lT7ZbMyn81ryQcPeNiTz36DT9VJPFcUQA6kSJH4rBpidTrqrBC01UM6L5Bce4/uUpzpjS33fmVIwdMPlh1N2/wDIbeot7KyVukyJS0x1NFbjMS2k0OcCZIFrm+/oJJ8gpXCu0VBpMl2Yj+k2Go9/yT2CoZngEW3HyWiFIch7BZz2W4p1WX+RDWAxzKzBUYZaZgxGhIPzBUhcAjRdWIgCEIUACEIQAIQhAAhCEACEIQAIQhAAhCEACEIQAIQhAAhCEACEIQAIQhAAuLqEAZziGFyPI2Nx0UZXPHB4W9fyVMtou0dnBNzgmwQChCsamn4Y1lRmfI3MbOtuP11ThZlMe3T9lD7NHwP/AOQ+iscX+H/l+RTWSOvHb9rODkWnI0vcbQhC5oAhCEACEIQB/9k="/>
          <p:cNvSpPr>
            <a:spLocks noChangeAspect="1" noChangeArrowheads="1"/>
          </p:cNvSpPr>
          <p:nvPr/>
        </p:nvSpPr>
        <p:spPr bwMode="auto">
          <a:xfrm>
            <a:off x="63500" y="-846138"/>
            <a:ext cx="2581275" cy="1771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78182" name="Picture 6" descr="http://enciclopedia.us.es/images/thumb/a/aa/Mapa_del_Imperio_Romano.png/350px-Mapa_del_Imperio_Romano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204864"/>
            <a:ext cx="8496944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01622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  El profeta había dicho: “Como el hierro desmenuza y doma todas las cosas, y como el hierro que quebranta todas estas cosas, (así Roma) </a:t>
            </a:r>
            <a:r>
              <a:rPr lang="es-CO" u="sng" dirty="0" smtClean="0">
                <a:solidFill>
                  <a:srgbClr val="0070C0"/>
                </a:solidFill>
              </a:rPr>
              <a:t>desmenuzará y quebrantará</a:t>
            </a:r>
            <a:r>
              <a:rPr lang="es-CO" b="1" u="sng" dirty="0" smtClean="0">
                <a:solidFill>
                  <a:srgbClr val="0070C0"/>
                </a:solidFill>
              </a:rPr>
              <a:t>.</a:t>
            </a:r>
            <a:r>
              <a:rPr lang="es-CO" b="1" dirty="0" smtClean="0"/>
              <a:t> </a:t>
            </a:r>
          </a:p>
          <a:p>
            <a:pPr>
              <a:buNone/>
            </a:pPr>
            <a:endParaRPr lang="es-CO" dirty="0" smtClean="0"/>
          </a:p>
        </p:txBody>
      </p:sp>
      <p:pic>
        <p:nvPicPr>
          <p:cNvPr id="6" name="Picture 2" descr="http://t0.gstatic.com/images?q=tbn:ANd9GcQ4bVjk3Xqrwzpx5ZfjdBWMJAyCr6DX5OrZs27FgQ1z-CUueR5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068960"/>
            <a:ext cx="2484784" cy="2846432"/>
          </a:xfrm>
          <a:prstGeom prst="rect">
            <a:avLst/>
          </a:prstGeom>
          <a:noFill/>
        </p:spPr>
      </p:pic>
      <p:pic>
        <p:nvPicPr>
          <p:cNvPr id="2052" name="Picture 4" descr="http://t0.gstatic.com/images?q=tbn:ANd9GcS2HEA8wsmnAMzbnH67EaqruSvgQyrJA0lX0hNMTB6FSiZST6byq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140968"/>
            <a:ext cx="2664296" cy="2751188"/>
          </a:xfrm>
          <a:prstGeom prst="rect">
            <a:avLst/>
          </a:prstGeom>
          <a:noFill/>
        </p:spPr>
      </p:pic>
      <p:pic>
        <p:nvPicPr>
          <p:cNvPr id="2054" name="Picture 6" descr="http://t2.gstatic.com/images?q=tbn:ANd9GcQ4lmgKyupQelesriHXQ_kjhNQxL-8Zno2qethYcW7BkceXkKC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140968"/>
            <a:ext cx="2870448" cy="26315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 descr="http://t2.gstatic.com/images?q=tbn:ANd9GcTwPvgd8xlqrn6ozMwffzCLm_Y3CRk_3zWhkpv69o6SYmB4qAD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2808312" cy="2808312"/>
          </a:xfrm>
          <a:prstGeom prst="rect">
            <a:avLst/>
          </a:prstGeom>
          <a:noFill/>
        </p:spPr>
      </p:pic>
      <p:pic>
        <p:nvPicPr>
          <p:cNvPr id="181252" name="Picture 4" descr="http://t0.gstatic.com/images?q=tbn:ANd9GcQ70GPK4TtzCQB3q8gjk1IBZl-dxzwLUWeRUMEhAZsQxmPxlJ6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2695575" cy="2880320"/>
          </a:xfrm>
          <a:prstGeom prst="rect">
            <a:avLst/>
          </a:prstGeom>
          <a:noFill/>
        </p:spPr>
      </p:pic>
      <p:pic>
        <p:nvPicPr>
          <p:cNvPr id="181254" name="Picture 6" descr="http://t1.gstatic.com/images?q=tbn:ANd9GcSfNxzZR-r80ZuMdlnezXz9S3c2tDBcikVs-89v9HpOOvDbTbo1L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88640"/>
            <a:ext cx="2682999" cy="2952328"/>
          </a:xfrm>
          <a:prstGeom prst="rect">
            <a:avLst/>
          </a:prstGeom>
          <a:noFill/>
        </p:spPr>
      </p:pic>
      <p:pic>
        <p:nvPicPr>
          <p:cNvPr id="181256" name="Picture 8" descr="http://t3.gstatic.com/images?q=tbn:ANd9GcSxupt7fadBHjWVsnu2G2GCRfQbtL0Hcp7UVy7-ju9D6jq46b9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501008"/>
            <a:ext cx="2664296" cy="2495551"/>
          </a:xfrm>
          <a:prstGeom prst="rect">
            <a:avLst/>
          </a:prstGeom>
          <a:noFill/>
        </p:spPr>
      </p:pic>
      <p:pic>
        <p:nvPicPr>
          <p:cNvPr id="181258" name="Picture 10" descr="http://t0.gstatic.com/images?q=tbn:ANd9GcQogxYtgrkgM64QIY8X0b5yb7d31gK2TPoNBR1mPAY1pKDVZbklY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573016"/>
            <a:ext cx="2808312" cy="2507730"/>
          </a:xfrm>
          <a:prstGeom prst="rect">
            <a:avLst/>
          </a:prstGeom>
          <a:noFill/>
        </p:spPr>
      </p:pic>
      <p:pic>
        <p:nvPicPr>
          <p:cNvPr id="181260" name="Picture 12" descr="http://t1.gstatic.com/images?q=tbn:ANd9GcS6CM_eBdsbimSMLqNiH-6xSqX4z1vsZNE7duRZmYKNgyF5BCvz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3573016"/>
            <a:ext cx="2808312" cy="25911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12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812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812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12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812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    Todo lo que se ha podido reconstruir de la historia romana confirma esta descripción. Roma ganó su territorio por la fuerza o por el temor que infundía su poderío armado.</a:t>
            </a:r>
          </a:p>
          <a:p>
            <a:pPr>
              <a:buNone/>
            </a:pPr>
            <a:endParaRPr lang="es-CO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      Al principio intervino en conflictos internacionales en una lucha por sobrevivir contra su rival, Cartago, y se vio así envuelta en una guerra tras otra.  Después, aplastando a un adversario tras otro, llegó a ser finalmente la agresiva e irresistible conquistadora del mundo mediterráneo y de Europa Occidental. </a:t>
            </a:r>
          </a:p>
          <a:p>
            <a:endParaRPr lang="es-CO" dirty="0" smtClean="0">
              <a:solidFill>
                <a:srgbClr val="0070C0"/>
              </a:solidFill>
            </a:endParaRPr>
          </a:p>
          <a:p>
            <a:endParaRPr lang="es-CO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es-CO" dirty="0" smtClean="0"/>
              <a:t>     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Al principio de la era cristiana, y un poco más tarde, el poder de hierro de las legiones romanas respaldaba a la Pax Romana (la paz de Roma).  Roma era el imperio más grande y más fuerte que el mundo había conocido hasta entonces.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2880320" cy="4968552"/>
          </a:xfrm>
          <a:solidFill>
            <a:srgbClr val="FF0000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Hasta ahora hemos cubierto en nuestro estudio de este tema CRONOGRAMA PROFÉTICO cuatro partes de la imagen, como son:</a:t>
            </a:r>
          </a:p>
          <a:p>
            <a:endParaRPr lang="es-CO" dirty="0"/>
          </a:p>
        </p:txBody>
      </p:sp>
      <p:pic>
        <p:nvPicPr>
          <p:cNvPr id="4" name="Picture 2" descr="http://fluidodeconciencia.files.wordpress.com/2009/02/statue.gif?w=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404664"/>
            <a:ext cx="1440160" cy="6192688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10" name="9 Flecha derecha"/>
          <p:cNvSpPr/>
          <p:nvPr/>
        </p:nvSpPr>
        <p:spPr>
          <a:xfrm>
            <a:off x="3347864" y="548680"/>
            <a:ext cx="3744416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</a:rPr>
              <a:t>Oro, Babilonia: 605-539 a. C</a:t>
            </a:r>
            <a:endParaRPr lang="es-CO" sz="2000" b="1" dirty="0">
              <a:solidFill>
                <a:schemeClr val="bg1"/>
              </a:solidFill>
            </a:endParaRPr>
          </a:p>
        </p:txBody>
      </p:sp>
      <p:sp>
        <p:nvSpPr>
          <p:cNvPr id="11" name="10 Flecha derecha"/>
          <p:cNvSpPr/>
          <p:nvPr/>
        </p:nvSpPr>
        <p:spPr>
          <a:xfrm>
            <a:off x="3347864" y="1628800"/>
            <a:ext cx="388843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</a:rPr>
              <a:t>Plata, Medo percia: 539-331 a. C</a:t>
            </a:r>
            <a:endParaRPr lang="es-CO" sz="2000" b="1" dirty="0">
              <a:solidFill>
                <a:schemeClr val="bg1"/>
              </a:solidFill>
            </a:endParaRPr>
          </a:p>
        </p:txBody>
      </p:sp>
      <p:sp>
        <p:nvSpPr>
          <p:cNvPr id="12" name="11 Flecha derecha"/>
          <p:cNvSpPr/>
          <p:nvPr/>
        </p:nvSpPr>
        <p:spPr>
          <a:xfrm>
            <a:off x="3347864" y="3140968"/>
            <a:ext cx="3816424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000" b="1" dirty="0" smtClean="0">
                <a:solidFill>
                  <a:schemeClr val="bg1"/>
                </a:solidFill>
              </a:rPr>
              <a:t>Bronce, Grecia: 331-168 a. C</a:t>
            </a:r>
            <a:endParaRPr lang="es-CO" sz="2000" b="1" dirty="0">
              <a:solidFill>
                <a:schemeClr val="bg1"/>
              </a:solidFill>
            </a:endParaRPr>
          </a:p>
        </p:txBody>
      </p:sp>
      <p:sp>
        <p:nvSpPr>
          <p:cNvPr id="13" name="12 Flecha derecha"/>
          <p:cNvSpPr/>
          <p:nvPr/>
        </p:nvSpPr>
        <p:spPr>
          <a:xfrm>
            <a:off x="3347864" y="4725144"/>
            <a:ext cx="3816424" cy="7006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000" b="1" dirty="0" smtClean="0">
                <a:solidFill>
                  <a:schemeClr val="bg1"/>
                </a:solidFill>
              </a:rPr>
              <a:t>Hierro. Roma: 168-476 a.C.</a:t>
            </a:r>
            <a:endParaRPr lang="es-CO" sz="2000" b="1" dirty="0">
              <a:solidFill>
                <a:schemeClr val="bg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51520" y="5805264"/>
            <a:ext cx="6912768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Seguidamente estudiaremos la última parte, la de los pes. </a:t>
            </a:r>
            <a:endParaRPr lang="es-CO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938</Words>
  <Application>Microsoft Office PowerPoint</Application>
  <PresentationFormat>Presentación en pantalla (4:3)</PresentationFormat>
  <Paragraphs>56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Diapositiva 1</vt:lpstr>
      <vt:lpstr>Sus piernas de hierro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1</cp:revision>
  <dcterms:created xsi:type="dcterms:W3CDTF">2012-04-17T01:00:13Z</dcterms:created>
  <dcterms:modified xsi:type="dcterms:W3CDTF">2012-04-17T01:11:06Z</dcterms:modified>
</cp:coreProperties>
</file>